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s/slide16.xml" ContentType="application/vnd.openxmlformats-officedocument.presentationml.slide+xml"/>
  <Override PartName="/ppt/slides/slide2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s/slide19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s/slide17.xml" ContentType="application/vnd.openxmlformats-officedocument.presentationml.slide+xml"/>
  <Override PartName="/ppt/slides/slide22.xml" ContentType="application/vnd.openxmlformats-officedocument.presentationml.slide+xml"/>
  <Default Extension="pdf" ContentType="application/pdf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scaleToFitPaper="1"/>
  <p:clrMru>
    <a:srgbClr val="FF2DFF"/>
    <a:srgbClr val="FF1AFF"/>
    <a:srgbClr val="FF0080"/>
    <a:srgbClr val="F58684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8402" autoAdjust="0"/>
    <p:restoredTop sz="95967" autoAdjust="0"/>
  </p:normalViewPr>
  <p:slideViewPr>
    <p:cSldViewPr snapToGrid="0">
      <p:cViewPr varScale="1">
        <p:scale>
          <a:sx n="101" d="100"/>
          <a:sy n="101" d="100"/>
        </p:scale>
        <p:origin x="-112" y="-1712"/>
      </p:cViewPr>
      <p:guideLst>
        <p:guide orient="horz" pos="2160"/>
        <p:guide pos="57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130426"/>
            <a:ext cx="155448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3886200"/>
            <a:ext cx="128016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t>4/13/12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t>4/13/12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258800" y="274639"/>
            <a:ext cx="41148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39"/>
            <a:ext cx="120396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t>4/13/12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t>4/13/12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26" y="4406901"/>
            <a:ext cx="155448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4626" y="2906713"/>
            <a:ext cx="155448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t>4/13/12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1"/>
            <a:ext cx="8077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96400" y="1600201"/>
            <a:ext cx="8077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t>4/13/12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535113"/>
            <a:ext cx="808037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2174875"/>
            <a:ext cx="808037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90051" y="1535113"/>
            <a:ext cx="808355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90051" y="2174875"/>
            <a:ext cx="808355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t>4/13/12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t>4/13/12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t>4/13/12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273050"/>
            <a:ext cx="601662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0100" y="273051"/>
            <a:ext cx="102235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1" y="1435101"/>
            <a:ext cx="601662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t>4/13/12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4576" y="4800600"/>
            <a:ext cx="109728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84576" y="612775"/>
            <a:ext cx="109728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84576" y="5367338"/>
            <a:ext cx="109728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t>4/13/12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16459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600201"/>
            <a:ext cx="16459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" y="6356351"/>
            <a:ext cx="426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4F4D20-D4BA-6A48-BF1A-2642E2CA4F2C}" type="datetimeFigureOut">
              <a:rPr lang="en-US" smtClean="0"/>
              <a:t>4/13/12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6356351"/>
            <a:ext cx="5791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06400" y="6356351"/>
            <a:ext cx="426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9A5825-009E-1F47-B96A-45DC626BCC8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20" Type="http://schemas.openxmlformats.org/officeDocument/2006/relationships/image" Target="../media/image19.pdf"/><Relationship Id="rId21" Type="http://schemas.openxmlformats.org/officeDocument/2006/relationships/image" Target="../media/image20.png"/><Relationship Id="rId22" Type="http://schemas.openxmlformats.org/officeDocument/2006/relationships/image" Target="../media/image21.pdf"/><Relationship Id="rId23" Type="http://schemas.openxmlformats.org/officeDocument/2006/relationships/image" Target="../media/image22.png"/><Relationship Id="rId10" Type="http://schemas.openxmlformats.org/officeDocument/2006/relationships/image" Target="../media/image9.pdf"/><Relationship Id="rId11" Type="http://schemas.openxmlformats.org/officeDocument/2006/relationships/image" Target="../media/image10.png"/><Relationship Id="rId12" Type="http://schemas.openxmlformats.org/officeDocument/2006/relationships/image" Target="../media/image11.pdf"/><Relationship Id="rId13" Type="http://schemas.openxmlformats.org/officeDocument/2006/relationships/image" Target="../media/image12.png"/><Relationship Id="rId14" Type="http://schemas.openxmlformats.org/officeDocument/2006/relationships/image" Target="../media/image13.pdf"/><Relationship Id="rId15" Type="http://schemas.openxmlformats.org/officeDocument/2006/relationships/image" Target="../media/image14.png"/><Relationship Id="rId16" Type="http://schemas.openxmlformats.org/officeDocument/2006/relationships/image" Target="../media/image15.pdf"/><Relationship Id="rId17" Type="http://schemas.openxmlformats.org/officeDocument/2006/relationships/image" Target="../media/image16.png"/><Relationship Id="rId18" Type="http://schemas.openxmlformats.org/officeDocument/2006/relationships/image" Target="../media/image17.pdf"/><Relationship Id="rId19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df"/><Relationship Id="rId3" Type="http://schemas.openxmlformats.org/officeDocument/2006/relationships/image" Target="../media/image2.png"/><Relationship Id="rId4" Type="http://schemas.openxmlformats.org/officeDocument/2006/relationships/image" Target="../media/image3.pdf"/><Relationship Id="rId5" Type="http://schemas.openxmlformats.org/officeDocument/2006/relationships/image" Target="../media/image4.png"/><Relationship Id="rId6" Type="http://schemas.openxmlformats.org/officeDocument/2006/relationships/image" Target="../media/image5.pdf"/><Relationship Id="rId7" Type="http://schemas.openxmlformats.org/officeDocument/2006/relationships/image" Target="../media/image6.png"/><Relationship Id="rId8" Type="http://schemas.openxmlformats.org/officeDocument/2006/relationships/image" Target="../media/image7.pd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4" Type="http://schemas.openxmlformats.org/officeDocument/2006/relationships/image" Target="../media/image75.jpeg"/><Relationship Id="rId5" Type="http://schemas.openxmlformats.org/officeDocument/2006/relationships/image" Target="../media/image76.jpeg"/><Relationship Id="rId6" Type="http://schemas.openxmlformats.org/officeDocument/2006/relationships/image" Target="../media/image7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e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7.pdf"/><Relationship Id="rId12" Type="http://schemas.openxmlformats.org/officeDocument/2006/relationships/image" Target="../media/image88.png"/><Relationship Id="rId13" Type="http://schemas.openxmlformats.org/officeDocument/2006/relationships/image" Target="../media/image89.pdf"/><Relationship Id="rId14" Type="http://schemas.openxmlformats.org/officeDocument/2006/relationships/image" Target="../media/image90.png"/><Relationship Id="rId15" Type="http://schemas.openxmlformats.org/officeDocument/2006/relationships/image" Target="../media/image91.pdf"/><Relationship Id="rId16" Type="http://schemas.openxmlformats.org/officeDocument/2006/relationships/image" Target="../media/image92.png"/><Relationship Id="rId17" Type="http://schemas.openxmlformats.org/officeDocument/2006/relationships/image" Target="../media/image93.pdf"/><Relationship Id="rId18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jpeg"/><Relationship Id="rId3" Type="http://schemas.openxmlformats.org/officeDocument/2006/relationships/image" Target="../media/image79.jpeg"/><Relationship Id="rId4" Type="http://schemas.openxmlformats.org/officeDocument/2006/relationships/image" Target="../media/image80.jpeg"/><Relationship Id="rId5" Type="http://schemas.openxmlformats.org/officeDocument/2006/relationships/image" Target="../media/image81.jpeg"/><Relationship Id="rId6" Type="http://schemas.openxmlformats.org/officeDocument/2006/relationships/image" Target="../media/image82.jpeg"/><Relationship Id="rId7" Type="http://schemas.openxmlformats.org/officeDocument/2006/relationships/image" Target="../media/image83.pdf"/><Relationship Id="rId8" Type="http://schemas.openxmlformats.org/officeDocument/2006/relationships/image" Target="../media/image84.png"/><Relationship Id="rId9" Type="http://schemas.openxmlformats.org/officeDocument/2006/relationships/image" Target="../media/image85.pdf"/><Relationship Id="rId10" Type="http://schemas.openxmlformats.org/officeDocument/2006/relationships/image" Target="../media/image8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4" Type="http://schemas.openxmlformats.org/officeDocument/2006/relationships/image" Target="../media/image9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4" Type="http://schemas.openxmlformats.org/officeDocument/2006/relationships/image" Target="../media/image100.pdf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d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df"/><Relationship Id="rId5" Type="http://schemas.openxmlformats.org/officeDocument/2006/relationships/image" Target="../media/image107.png"/><Relationship Id="rId6" Type="http://schemas.openxmlformats.org/officeDocument/2006/relationships/image" Target="../media/image108.pdf"/><Relationship Id="rId7" Type="http://schemas.openxmlformats.org/officeDocument/2006/relationships/image" Target="../media/image109.png"/><Relationship Id="rId8" Type="http://schemas.openxmlformats.org/officeDocument/2006/relationships/image" Target="../media/image11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d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df"/><Relationship Id="rId3" Type="http://schemas.openxmlformats.org/officeDocument/2006/relationships/image" Target="../media/image1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4" Type="http://schemas.openxmlformats.org/officeDocument/2006/relationships/image" Target="../media/image115.pdf"/><Relationship Id="rId5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d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4" Type="http://schemas.openxmlformats.org/officeDocument/2006/relationships/image" Target="../media/image119.pdf"/><Relationship Id="rId5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d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df"/><Relationship Id="rId4" Type="http://schemas.openxmlformats.org/officeDocument/2006/relationships/image" Target="../media/image25.png"/><Relationship Id="rId5" Type="http://schemas.openxmlformats.org/officeDocument/2006/relationships/image" Target="../media/image26.pdf"/><Relationship Id="rId6" Type="http://schemas.openxmlformats.org/officeDocument/2006/relationships/image" Target="../media/image27.png"/><Relationship Id="rId7" Type="http://schemas.openxmlformats.org/officeDocument/2006/relationships/image" Target="../media/image28.pdf"/><Relationship Id="rId8" Type="http://schemas.openxmlformats.org/officeDocument/2006/relationships/image" Target="../media/image29.png"/><Relationship Id="rId9" Type="http://schemas.openxmlformats.org/officeDocument/2006/relationships/image" Target="../media/image30.pdf"/><Relationship Id="rId10" Type="http://schemas.openxmlformats.org/officeDocument/2006/relationships/image" Target="../media/image3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3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4" Type="http://schemas.openxmlformats.org/officeDocument/2006/relationships/image" Target="../media/image41.jpeg"/><Relationship Id="rId5" Type="http://schemas.openxmlformats.org/officeDocument/2006/relationships/image" Target="../media/image42.jpeg"/><Relationship Id="rId6" Type="http://schemas.openxmlformats.org/officeDocument/2006/relationships/image" Target="../media/image43.jpeg"/><Relationship Id="rId7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4.png"/><Relationship Id="rId12" Type="http://schemas.openxmlformats.org/officeDocument/2006/relationships/image" Target="../media/image55.png"/><Relationship Id="rId13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.jpeg"/><Relationship Id="rId12" Type="http://schemas.openxmlformats.org/officeDocument/2006/relationships/image" Target="../media/image67.jpeg"/><Relationship Id="rId13" Type="http://schemas.openxmlformats.org/officeDocument/2006/relationships/image" Target="../media/image68.jpeg"/><Relationship Id="rId14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eg"/><Relationship Id="rId3" Type="http://schemas.openxmlformats.org/officeDocument/2006/relationships/image" Target="../media/image58.jpeg"/><Relationship Id="rId4" Type="http://schemas.openxmlformats.org/officeDocument/2006/relationships/image" Target="../media/image59.jpeg"/><Relationship Id="rId5" Type="http://schemas.openxmlformats.org/officeDocument/2006/relationships/image" Target="../media/image60.jpeg"/><Relationship Id="rId6" Type="http://schemas.openxmlformats.org/officeDocument/2006/relationships/image" Target="../media/image61.jpeg"/><Relationship Id="rId7" Type="http://schemas.openxmlformats.org/officeDocument/2006/relationships/image" Target="../media/image62.jpeg"/><Relationship Id="rId8" Type="http://schemas.openxmlformats.org/officeDocument/2006/relationships/image" Target="../media/image63.jpeg"/><Relationship Id="rId9" Type="http://schemas.openxmlformats.org/officeDocument/2006/relationships/image" Target="../media/image64.jpeg"/><Relationship Id="rId10" Type="http://schemas.openxmlformats.org/officeDocument/2006/relationships/image" Target="../media/image6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df"/><Relationship Id="rId3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Oval 86"/>
          <p:cNvSpPr/>
          <p:nvPr/>
        </p:nvSpPr>
        <p:spPr>
          <a:xfrm flipH="1">
            <a:off x="2546196" y="189094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 flipH="1">
            <a:off x="2698596" y="204334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 flipH="1">
            <a:off x="3067476" y="182686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 flipH="1">
            <a:off x="2939316" y="204334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 flipH="1">
            <a:off x="2875236" y="237238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 flipH="1">
            <a:off x="3372276" y="195502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 flipH="1">
            <a:off x="3244116" y="230830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 rot="19870496" flipH="1">
            <a:off x="1847321" y="2524661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 rot="19870496" flipH="1">
            <a:off x="2054316" y="2584701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 rot="19870496" flipH="1">
            <a:off x="2273117" y="221719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 rot="19870496" flipH="1">
            <a:off x="2265210" y="246864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 rot="19870496" flipH="1">
            <a:off x="2367712" y="2787806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 rot="19870496" flipH="1">
            <a:off x="2601942" y="2182518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 rot="19870496" flipH="1">
            <a:off x="2659991" y="2553815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 rot="19571109" flipH="1">
            <a:off x="1753448" y="2871797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 rot="19571109" flipH="1">
            <a:off x="1964880" y="2913605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 rot="19571109" flipH="1">
            <a:off x="1987077" y="218438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 rot="19571109" flipH="1">
            <a:off x="2164880" y="2779642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 rot="19571109" flipH="1">
            <a:off x="2294754" y="308868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 rot="19571109" flipH="1">
            <a:off x="2475449" y="2465315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 rot="19571109" flipH="1">
            <a:off x="2831537" y="2920791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 rot="17841605" flipH="1">
            <a:off x="1525465" y="3787247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 rot="17841605" flipH="1">
            <a:off x="1730858" y="3721936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 rot="17841605" flipH="1">
            <a:off x="1708124" y="329483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 rot="17841605" flipH="1">
            <a:off x="1841488" y="350814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 rot="17841605" flipH="1">
            <a:off x="2104270" y="3716275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 rot="17841605" flipH="1">
            <a:off x="1962028" y="3083026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 rot="17841605" flipH="1">
            <a:off x="2216889" y="335921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Plus 114"/>
          <p:cNvSpPr/>
          <p:nvPr/>
        </p:nvSpPr>
        <p:spPr>
          <a:xfrm>
            <a:off x="4017777" y="3233468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16" name="Plus 115"/>
          <p:cNvSpPr/>
          <p:nvPr/>
        </p:nvSpPr>
        <p:spPr>
          <a:xfrm>
            <a:off x="3787730" y="3485861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17" name="Plus 116"/>
          <p:cNvSpPr/>
          <p:nvPr/>
        </p:nvSpPr>
        <p:spPr>
          <a:xfrm>
            <a:off x="3557683" y="3770491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18" name="Plus 117"/>
          <p:cNvSpPr/>
          <p:nvPr/>
        </p:nvSpPr>
        <p:spPr>
          <a:xfrm>
            <a:off x="4247824" y="3842349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19" name="Plus 118"/>
          <p:cNvSpPr/>
          <p:nvPr/>
        </p:nvSpPr>
        <p:spPr>
          <a:xfrm>
            <a:off x="3787730" y="3957373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0" name="Plus 119"/>
          <p:cNvSpPr/>
          <p:nvPr/>
        </p:nvSpPr>
        <p:spPr>
          <a:xfrm>
            <a:off x="4247824" y="3370837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1" name="Plus 120"/>
          <p:cNvSpPr/>
          <p:nvPr/>
        </p:nvSpPr>
        <p:spPr>
          <a:xfrm>
            <a:off x="4188865" y="4417467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2" name="Plus 121"/>
          <p:cNvSpPr/>
          <p:nvPr/>
        </p:nvSpPr>
        <p:spPr>
          <a:xfrm>
            <a:off x="3327636" y="4187420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3" name="Plus 122"/>
          <p:cNvSpPr/>
          <p:nvPr/>
        </p:nvSpPr>
        <p:spPr>
          <a:xfrm rot="19386777">
            <a:off x="4329295" y="2457755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4" name="Plus 123"/>
          <p:cNvSpPr/>
          <p:nvPr/>
        </p:nvSpPr>
        <p:spPr>
          <a:xfrm rot="19386777">
            <a:off x="4296795" y="2797708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5" name="Plus 124"/>
          <p:cNvSpPr/>
          <p:nvPr/>
        </p:nvSpPr>
        <p:spPr>
          <a:xfrm rot="19386777">
            <a:off x="4283645" y="3163444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6" name="Plus 125"/>
          <p:cNvSpPr/>
          <p:nvPr/>
        </p:nvSpPr>
        <p:spPr>
          <a:xfrm rot="19386777">
            <a:off x="4878765" y="2806667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7" name="Plus 126"/>
          <p:cNvSpPr/>
          <p:nvPr/>
        </p:nvSpPr>
        <p:spPr>
          <a:xfrm rot="19386777">
            <a:off x="4579815" y="3174832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8" name="Plus 127"/>
          <p:cNvSpPr/>
          <p:nvPr/>
        </p:nvSpPr>
        <p:spPr>
          <a:xfrm rot="19386777">
            <a:off x="2280860" y="4696117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9" name="Plus 128"/>
          <p:cNvSpPr/>
          <p:nvPr/>
        </p:nvSpPr>
        <p:spPr>
          <a:xfrm rot="19386777">
            <a:off x="4970936" y="3312743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0" name="Plus 129"/>
          <p:cNvSpPr/>
          <p:nvPr/>
        </p:nvSpPr>
        <p:spPr>
          <a:xfrm rot="19386777">
            <a:off x="4349906" y="3634995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1" name="Plus 130"/>
          <p:cNvSpPr/>
          <p:nvPr/>
        </p:nvSpPr>
        <p:spPr>
          <a:xfrm>
            <a:off x="3041765" y="4027685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2" name="Plus 131"/>
          <p:cNvSpPr/>
          <p:nvPr/>
        </p:nvSpPr>
        <p:spPr>
          <a:xfrm>
            <a:off x="2811718" y="4280078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3" name="Plus 132"/>
          <p:cNvSpPr/>
          <p:nvPr/>
        </p:nvSpPr>
        <p:spPr>
          <a:xfrm>
            <a:off x="2581671" y="4564708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4" name="Plus 133"/>
          <p:cNvSpPr/>
          <p:nvPr/>
        </p:nvSpPr>
        <p:spPr>
          <a:xfrm>
            <a:off x="3271812" y="4636566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5" name="Plus 134"/>
          <p:cNvSpPr/>
          <p:nvPr/>
        </p:nvSpPr>
        <p:spPr>
          <a:xfrm>
            <a:off x="2811718" y="4751590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6" name="Plus 135"/>
          <p:cNvSpPr/>
          <p:nvPr/>
        </p:nvSpPr>
        <p:spPr>
          <a:xfrm>
            <a:off x="3271812" y="4165054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7" name="Plus 136"/>
          <p:cNvSpPr/>
          <p:nvPr/>
        </p:nvSpPr>
        <p:spPr>
          <a:xfrm>
            <a:off x="2495195" y="5064510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8" name="Plus 137"/>
          <p:cNvSpPr/>
          <p:nvPr/>
        </p:nvSpPr>
        <p:spPr>
          <a:xfrm rot="19386777">
            <a:off x="3353283" y="3251972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9" name="Plus 138"/>
          <p:cNvSpPr/>
          <p:nvPr/>
        </p:nvSpPr>
        <p:spPr>
          <a:xfrm rot="19386777">
            <a:off x="3320783" y="3591925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40" name="Plus 139"/>
          <p:cNvSpPr/>
          <p:nvPr/>
        </p:nvSpPr>
        <p:spPr>
          <a:xfrm rot="19386777">
            <a:off x="3307633" y="3957661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41" name="Plus 140"/>
          <p:cNvSpPr/>
          <p:nvPr/>
        </p:nvSpPr>
        <p:spPr>
          <a:xfrm rot="19386777">
            <a:off x="3902753" y="3600884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42" name="Plus 141"/>
          <p:cNvSpPr/>
          <p:nvPr/>
        </p:nvSpPr>
        <p:spPr>
          <a:xfrm rot="19386777">
            <a:off x="3603803" y="3969049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43" name="Plus 142"/>
          <p:cNvSpPr/>
          <p:nvPr/>
        </p:nvSpPr>
        <p:spPr>
          <a:xfrm rot="19386777">
            <a:off x="3619733" y="3223759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44" name="Plus 143"/>
          <p:cNvSpPr/>
          <p:nvPr/>
        </p:nvSpPr>
        <p:spPr>
          <a:xfrm rot="19386777">
            <a:off x="3994924" y="4106960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45" name="Plus 144"/>
          <p:cNvSpPr/>
          <p:nvPr/>
        </p:nvSpPr>
        <p:spPr>
          <a:xfrm rot="19386777">
            <a:off x="3373894" y="4429212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cxnSp>
        <p:nvCxnSpPr>
          <p:cNvPr id="146" name="Straight Arrow Connector 145"/>
          <p:cNvCxnSpPr/>
          <p:nvPr/>
        </p:nvCxnSpPr>
        <p:spPr>
          <a:xfrm>
            <a:off x="1016976" y="5502463"/>
            <a:ext cx="5028282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 rot="5400000" flipH="1" flipV="1">
            <a:off x="-945864" y="3548263"/>
            <a:ext cx="471432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8" name="Picture 147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5103846" y="5534697"/>
            <a:ext cx="673738" cy="460617"/>
          </a:xfrm>
          <a:prstGeom prst="rect">
            <a:avLst/>
          </a:prstGeom>
        </p:spPr>
      </p:pic>
      <p:pic>
        <p:nvPicPr>
          <p:cNvPr id="149" name="Picture 148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832605" y="1372459"/>
            <a:ext cx="612457" cy="418721"/>
          </a:xfrm>
          <a:prstGeom prst="rect">
            <a:avLst/>
          </a:prstGeom>
        </p:spPr>
      </p:pic>
      <p:cxnSp>
        <p:nvCxnSpPr>
          <p:cNvPr id="150" name="Straight Connector 149"/>
          <p:cNvCxnSpPr/>
          <p:nvPr/>
        </p:nvCxnSpPr>
        <p:spPr>
          <a:xfrm flipV="1">
            <a:off x="905062" y="1237777"/>
            <a:ext cx="4590174" cy="414735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rot="16200000" flipV="1">
            <a:off x="3135349" y="2857526"/>
            <a:ext cx="283798" cy="262695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4" name="Picture 153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3186806" y="2678608"/>
            <a:ext cx="440985" cy="383820"/>
          </a:xfrm>
          <a:prstGeom prst="rect">
            <a:avLst/>
          </a:prstGeom>
        </p:spPr>
      </p:pic>
      <p:sp>
        <p:nvSpPr>
          <p:cNvPr id="155" name="Oval 154"/>
          <p:cNvSpPr/>
          <p:nvPr/>
        </p:nvSpPr>
        <p:spPr>
          <a:xfrm flipH="1">
            <a:off x="10423372" y="1401108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 flipH="1">
            <a:off x="9589201" y="202568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 flipH="1">
            <a:off x="10722322" y="1775105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 flipH="1">
            <a:off x="9829921" y="202568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 flipH="1">
            <a:off x="9765841" y="235472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 flipH="1">
            <a:off x="10262881" y="193736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 flipH="1">
            <a:off x="10134721" y="229064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 rot="19870496" flipH="1">
            <a:off x="8737926" y="2506998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 rot="19870496" flipH="1">
            <a:off x="8944921" y="2567038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 rot="19870496" flipH="1">
            <a:off x="9163722" y="219953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 rot="19870496" flipH="1">
            <a:off x="9155815" y="2450977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 rot="19870496" flipH="1">
            <a:off x="9258317" y="277014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 rot="19870496" flipH="1">
            <a:off x="9492547" y="2164855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 rot="19870496" flipH="1">
            <a:off x="9546206" y="2681071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 rot="19571109" flipH="1">
            <a:off x="8644053" y="2854134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 rot="19571109" flipH="1">
            <a:off x="8855485" y="2895942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 rot="19571109" flipH="1">
            <a:off x="11005343" y="155250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>
          <a:xfrm rot="19571109" flipH="1">
            <a:off x="9055485" y="2761979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 rot="19571109" flipH="1">
            <a:off x="9899945" y="2742975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 rot="19571109" flipH="1">
            <a:off x="10065259" y="1622125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/>
          <p:cNvSpPr/>
          <p:nvPr/>
        </p:nvSpPr>
        <p:spPr>
          <a:xfrm rot="19571109" flipH="1">
            <a:off x="9722142" y="2903128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 rot="17841605" flipH="1">
            <a:off x="10542234" y="2049551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 rot="17841605" flipH="1">
            <a:off x="10744604" y="2245221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>
          <a:xfrm rot="17841605" flipH="1">
            <a:off x="11044051" y="1971067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/>
          <p:cNvSpPr/>
          <p:nvPr/>
        </p:nvSpPr>
        <p:spPr>
          <a:xfrm rot="17841605" flipH="1">
            <a:off x="9546878" y="1499159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 rot="17841605" flipH="1">
            <a:off x="10722322" y="1205942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/>
          <p:cNvSpPr/>
          <p:nvPr/>
        </p:nvSpPr>
        <p:spPr>
          <a:xfrm rot="17841605" flipH="1">
            <a:off x="9633240" y="3104442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/>
        </p:nvSpPr>
        <p:spPr>
          <a:xfrm rot="17841605" flipH="1">
            <a:off x="10297846" y="259833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Plus 183"/>
          <p:cNvSpPr/>
          <p:nvPr/>
        </p:nvSpPr>
        <p:spPr>
          <a:xfrm>
            <a:off x="9875123" y="3663349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85" name="Plus 184"/>
          <p:cNvSpPr/>
          <p:nvPr/>
        </p:nvSpPr>
        <p:spPr>
          <a:xfrm>
            <a:off x="10448288" y="3752828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86" name="Plus 185"/>
          <p:cNvSpPr/>
          <p:nvPr/>
        </p:nvSpPr>
        <p:spPr>
          <a:xfrm>
            <a:off x="10635342" y="4494050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87" name="Plus 186"/>
          <p:cNvSpPr/>
          <p:nvPr/>
        </p:nvSpPr>
        <p:spPr>
          <a:xfrm>
            <a:off x="10678335" y="3939710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89" name="Plus 188"/>
          <p:cNvSpPr/>
          <p:nvPr/>
        </p:nvSpPr>
        <p:spPr>
          <a:xfrm>
            <a:off x="11079470" y="4399804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90" name="Plus 189"/>
          <p:cNvSpPr/>
          <p:nvPr/>
        </p:nvSpPr>
        <p:spPr>
          <a:xfrm>
            <a:off x="10218241" y="4169757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98" name="Plus 197"/>
          <p:cNvSpPr/>
          <p:nvPr/>
        </p:nvSpPr>
        <p:spPr>
          <a:xfrm rot="19386777">
            <a:off x="10359278" y="4733630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99" name="Plus 198"/>
          <p:cNvSpPr/>
          <p:nvPr/>
        </p:nvSpPr>
        <p:spPr>
          <a:xfrm>
            <a:off x="9932370" y="4010022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0" name="Plus 199"/>
          <p:cNvSpPr/>
          <p:nvPr/>
        </p:nvSpPr>
        <p:spPr>
          <a:xfrm>
            <a:off x="9702323" y="4262415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1" name="Plus 200"/>
          <p:cNvSpPr/>
          <p:nvPr/>
        </p:nvSpPr>
        <p:spPr>
          <a:xfrm>
            <a:off x="9472276" y="4547045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2" name="Plus 201"/>
          <p:cNvSpPr/>
          <p:nvPr/>
        </p:nvSpPr>
        <p:spPr>
          <a:xfrm>
            <a:off x="10162417" y="4618903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3" name="Plus 202"/>
          <p:cNvSpPr/>
          <p:nvPr/>
        </p:nvSpPr>
        <p:spPr>
          <a:xfrm>
            <a:off x="9702323" y="4733927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4" name="Plus 203"/>
          <p:cNvSpPr/>
          <p:nvPr/>
        </p:nvSpPr>
        <p:spPr>
          <a:xfrm>
            <a:off x="10162417" y="4147391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5" name="Plus 204"/>
          <p:cNvSpPr/>
          <p:nvPr/>
        </p:nvSpPr>
        <p:spPr>
          <a:xfrm>
            <a:off x="9932370" y="5078997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6" name="Plus 205"/>
          <p:cNvSpPr/>
          <p:nvPr/>
        </p:nvSpPr>
        <p:spPr>
          <a:xfrm rot="19386777">
            <a:off x="9507618" y="3893695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7" name="Plus 206"/>
          <p:cNvSpPr/>
          <p:nvPr/>
        </p:nvSpPr>
        <p:spPr>
          <a:xfrm rot="19386777">
            <a:off x="9617938" y="4101038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8" name="Plus 207"/>
          <p:cNvSpPr/>
          <p:nvPr/>
        </p:nvSpPr>
        <p:spPr>
          <a:xfrm rot="19386777">
            <a:off x="10198238" y="3939998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9" name="Plus 208"/>
          <p:cNvSpPr/>
          <p:nvPr/>
        </p:nvSpPr>
        <p:spPr>
          <a:xfrm rot="19386777">
            <a:off x="10918782" y="4662069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10" name="Plus 209"/>
          <p:cNvSpPr/>
          <p:nvPr/>
        </p:nvSpPr>
        <p:spPr>
          <a:xfrm rot="19386777">
            <a:off x="10494408" y="3951386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11" name="Plus 210"/>
          <p:cNvSpPr/>
          <p:nvPr/>
        </p:nvSpPr>
        <p:spPr>
          <a:xfrm rot="19386777">
            <a:off x="9076679" y="4217986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12" name="Plus 211"/>
          <p:cNvSpPr/>
          <p:nvPr/>
        </p:nvSpPr>
        <p:spPr>
          <a:xfrm rot="19386777">
            <a:off x="10885529" y="4089297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13" name="Plus 212"/>
          <p:cNvSpPr/>
          <p:nvPr/>
        </p:nvSpPr>
        <p:spPr>
          <a:xfrm rot="19386777">
            <a:off x="10264499" y="4411549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cxnSp>
        <p:nvCxnSpPr>
          <p:cNvPr id="214" name="Straight Arrow Connector 213"/>
          <p:cNvCxnSpPr/>
          <p:nvPr/>
        </p:nvCxnSpPr>
        <p:spPr>
          <a:xfrm>
            <a:off x="7907581" y="5484800"/>
            <a:ext cx="5028282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/>
          <p:nvPr/>
        </p:nvCxnSpPr>
        <p:spPr>
          <a:xfrm rot="5400000" flipH="1" flipV="1">
            <a:off x="5944741" y="3530600"/>
            <a:ext cx="471432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6" name="Picture 215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1994451" y="5517034"/>
            <a:ext cx="673738" cy="460617"/>
          </a:xfrm>
          <a:prstGeom prst="rect">
            <a:avLst/>
          </a:prstGeom>
        </p:spPr>
      </p:pic>
      <p:pic>
        <p:nvPicPr>
          <p:cNvPr id="217" name="Picture 216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7723210" y="1354796"/>
            <a:ext cx="612457" cy="418721"/>
          </a:xfrm>
          <a:prstGeom prst="rect">
            <a:avLst/>
          </a:prstGeom>
        </p:spPr>
      </p:pic>
      <p:cxnSp>
        <p:nvCxnSpPr>
          <p:cNvPr id="218" name="Straight Connector 217"/>
          <p:cNvCxnSpPr/>
          <p:nvPr/>
        </p:nvCxnSpPr>
        <p:spPr>
          <a:xfrm flipV="1">
            <a:off x="8081065" y="1546600"/>
            <a:ext cx="4587124" cy="3168317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23" name="Diamond 222"/>
          <p:cNvSpPr/>
          <p:nvPr/>
        </p:nvSpPr>
        <p:spPr>
          <a:xfrm>
            <a:off x="12830415" y="2429609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Diamond 223"/>
          <p:cNvSpPr/>
          <p:nvPr/>
        </p:nvSpPr>
        <p:spPr>
          <a:xfrm>
            <a:off x="11516575" y="2901668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Diamond 224"/>
          <p:cNvSpPr/>
          <p:nvPr/>
        </p:nvSpPr>
        <p:spPr>
          <a:xfrm>
            <a:off x="12045434" y="2781361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Diamond 225"/>
          <p:cNvSpPr/>
          <p:nvPr/>
        </p:nvSpPr>
        <p:spPr>
          <a:xfrm>
            <a:off x="11783556" y="3161667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Diamond 226"/>
          <p:cNvSpPr/>
          <p:nvPr/>
        </p:nvSpPr>
        <p:spPr>
          <a:xfrm>
            <a:off x="12150881" y="3390961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Diamond 227"/>
          <p:cNvSpPr/>
          <p:nvPr/>
        </p:nvSpPr>
        <p:spPr>
          <a:xfrm>
            <a:off x="12246398" y="3039756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Diamond 228"/>
          <p:cNvSpPr/>
          <p:nvPr/>
        </p:nvSpPr>
        <p:spPr>
          <a:xfrm>
            <a:off x="12562741" y="3107852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Diamond 229"/>
          <p:cNvSpPr/>
          <p:nvPr/>
        </p:nvSpPr>
        <p:spPr>
          <a:xfrm>
            <a:off x="11834539" y="2612706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Diamond 230"/>
          <p:cNvSpPr/>
          <p:nvPr/>
        </p:nvSpPr>
        <p:spPr>
          <a:xfrm>
            <a:off x="12256328" y="2362071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Diamond 231"/>
          <p:cNvSpPr/>
          <p:nvPr/>
        </p:nvSpPr>
        <p:spPr>
          <a:xfrm>
            <a:off x="12820589" y="3895569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Diamond 232"/>
          <p:cNvSpPr/>
          <p:nvPr/>
        </p:nvSpPr>
        <p:spPr>
          <a:xfrm>
            <a:off x="12668189" y="3465435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Diamond 233"/>
          <p:cNvSpPr/>
          <p:nvPr/>
        </p:nvSpPr>
        <p:spPr>
          <a:xfrm>
            <a:off x="13193710" y="2603153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Diamond 234"/>
          <p:cNvSpPr/>
          <p:nvPr/>
        </p:nvSpPr>
        <p:spPr>
          <a:xfrm>
            <a:off x="11727470" y="3771980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Diamond 235"/>
          <p:cNvSpPr/>
          <p:nvPr/>
        </p:nvSpPr>
        <p:spPr>
          <a:xfrm>
            <a:off x="12351846" y="2633297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Diamond 236"/>
          <p:cNvSpPr/>
          <p:nvPr/>
        </p:nvSpPr>
        <p:spPr>
          <a:xfrm>
            <a:off x="11994451" y="4030762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Diamond 237"/>
          <p:cNvSpPr/>
          <p:nvPr/>
        </p:nvSpPr>
        <p:spPr>
          <a:xfrm>
            <a:off x="12562741" y="4262415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Diamond 238"/>
          <p:cNvSpPr/>
          <p:nvPr/>
        </p:nvSpPr>
        <p:spPr>
          <a:xfrm>
            <a:off x="12820589" y="3213300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Diamond 239"/>
          <p:cNvSpPr/>
          <p:nvPr/>
        </p:nvSpPr>
        <p:spPr>
          <a:xfrm>
            <a:off x="13136931" y="3151025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Diamond 240"/>
          <p:cNvSpPr/>
          <p:nvPr/>
        </p:nvSpPr>
        <p:spPr>
          <a:xfrm>
            <a:off x="12408729" y="3925314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Diamond 241"/>
          <p:cNvSpPr/>
          <p:nvPr/>
        </p:nvSpPr>
        <p:spPr>
          <a:xfrm>
            <a:off x="12619623" y="2535615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Diamond 242"/>
          <p:cNvSpPr/>
          <p:nvPr/>
        </p:nvSpPr>
        <p:spPr>
          <a:xfrm>
            <a:off x="13506977" y="3186651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Diamond 243"/>
          <p:cNvSpPr/>
          <p:nvPr/>
        </p:nvSpPr>
        <p:spPr>
          <a:xfrm>
            <a:off x="13031484" y="3638979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5" name="Straight Connector 244"/>
          <p:cNvCxnSpPr/>
          <p:nvPr/>
        </p:nvCxnSpPr>
        <p:spPr>
          <a:xfrm rot="16200000" flipV="1">
            <a:off x="8774232" y="3146211"/>
            <a:ext cx="5354297" cy="13039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rot="10800000">
            <a:off x="8155098" y="2778292"/>
            <a:ext cx="5158860" cy="208407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258" name="Picture 257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12105005" y="1203464"/>
            <a:ext cx="514619" cy="395287"/>
          </a:xfrm>
          <a:prstGeom prst="rect">
            <a:avLst/>
          </a:prstGeom>
        </p:spPr>
      </p:pic>
      <p:pic>
        <p:nvPicPr>
          <p:cNvPr id="259" name="Picture 258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0"/>
              <a:stretch>
                <a:fillRect/>
              </a:stretch>
            </p:blipFill>
          </mc:Choice>
          <mc:Fallback>
            <p:blipFill>
              <a:blip r:embed="rId11"/>
              <a:stretch>
                <a:fillRect/>
              </a:stretch>
            </p:blipFill>
          </mc:Fallback>
        </mc:AlternateContent>
        <p:spPr>
          <a:xfrm>
            <a:off x="11472151" y="492501"/>
            <a:ext cx="543327" cy="411376"/>
          </a:xfrm>
          <a:prstGeom prst="rect">
            <a:avLst/>
          </a:prstGeom>
        </p:spPr>
      </p:pic>
      <p:cxnSp>
        <p:nvCxnSpPr>
          <p:cNvPr id="261" name="Straight Arrow Connector 260"/>
          <p:cNvCxnSpPr/>
          <p:nvPr/>
        </p:nvCxnSpPr>
        <p:spPr>
          <a:xfrm flipV="1">
            <a:off x="11386187" y="927877"/>
            <a:ext cx="538693" cy="1468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/>
          <p:nvPr/>
        </p:nvCxnSpPr>
        <p:spPr>
          <a:xfrm rot="16200000" flipV="1">
            <a:off x="11985205" y="1561900"/>
            <a:ext cx="292100" cy="23495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/>
          <p:cNvCxnSpPr/>
          <p:nvPr/>
        </p:nvCxnSpPr>
        <p:spPr>
          <a:xfrm rot="5400000">
            <a:off x="12652378" y="4818816"/>
            <a:ext cx="374862" cy="15345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1" name="Picture 280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2"/>
              <a:stretch>
                <a:fillRect/>
              </a:stretch>
            </p:blipFill>
          </mc:Choice>
          <mc:Fallback>
            <p:blipFill>
              <a:blip r:embed="rId13"/>
              <a:stretch>
                <a:fillRect/>
              </a:stretch>
            </p:blipFill>
          </mc:Fallback>
        </mc:AlternateContent>
        <p:spPr>
          <a:xfrm>
            <a:off x="4571722" y="4273452"/>
            <a:ext cx="1392324" cy="799297"/>
          </a:xfrm>
          <a:prstGeom prst="rect">
            <a:avLst/>
          </a:prstGeom>
        </p:spPr>
      </p:pic>
      <p:pic>
        <p:nvPicPr>
          <p:cNvPr id="282" name="Picture 281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4"/>
              <a:stretch>
                <a:fillRect/>
              </a:stretch>
            </p:blipFill>
          </mc:Choice>
          <mc:Fallback>
            <p:blipFill>
              <a:blip r:embed="rId15"/>
              <a:stretch>
                <a:fillRect/>
              </a:stretch>
            </p:blipFill>
          </mc:Fallback>
        </mc:AlternateContent>
        <p:spPr>
          <a:xfrm>
            <a:off x="1506843" y="1214785"/>
            <a:ext cx="1358900" cy="787400"/>
          </a:xfrm>
          <a:prstGeom prst="rect">
            <a:avLst/>
          </a:prstGeom>
        </p:spPr>
      </p:pic>
      <p:pic>
        <p:nvPicPr>
          <p:cNvPr id="283" name="Picture 282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6"/>
              <a:stretch>
                <a:fillRect/>
              </a:stretch>
            </p:blipFill>
          </mc:Choice>
          <mc:Fallback>
            <p:blipFill>
              <a:blip r:embed="rId17"/>
              <a:stretch>
                <a:fillRect/>
              </a:stretch>
            </p:blipFill>
          </mc:Fallback>
        </mc:AlternateContent>
        <p:spPr>
          <a:xfrm rot="19089030">
            <a:off x="3698998" y="1093719"/>
            <a:ext cx="2039988" cy="650853"/>
          </a:xfrm>
          <a:prstGeom prst="rect">
            <a:avLst/>
          </a:prstGeom>
        </p:spPr>
      </p:pic>
      <p:pic>
        <p:nvPicPr>
          <p:cNvPr id="284" name="Picture 283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8"/>
              <a:stretch>
                <a:fillRect/>
              </a:stretch>
            </p:blipFill>
          </mc:Choice>
          <mc:Fallback>
            <p:blipFill>
              <a:blip r:embed="rId19"/>
              <a:stretch>
                <a:fillRect/>
              </a:stretch>
            </p:blipFill>
          </mc:Fallback>
        </mc:AlternateContent>
        <p:spPr>
          <a:xfrm rot="19187581">
            <a:off x="4292357" y="1478900"/>
            <a:ext cx="2090428" cy="666946"/>
          </a:xfrm>
          <a:prstGeom prst="rect">
            <a:avLst/>
          </a:prstGeom>
        </p:spPr>
      </p:pic>
      <p:pic>
        <p:nvPicPr>
          <p:cNvPr id="286" name="Picture 285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0"/>
              <a:stretch>
                <a:fillRect/>
              </a:stretch>
            </p:blipFill>
          </mc:Choice>
          <mc:Fallback>
            <p:blipFill>
              <a:blip r:embed="rId21"/>
              <a:stretch>
                <a:fillRect/>
              </a:stretch>
            </p:blipFill>
          </mc:Fallback>
        </mc:AlternateContent>
        <p:spPr>
          <a:xfrm>
            <a:off x="12866299" y="4866054"/>
            <a:ext cx="556806" cy="421582"/>
          </a:xfrm>
          <a:prstGeom prst="rect">
            <a:avLst/>
          </a:prstGeom>
        </p:spPr>
      </p:pic>
      <p:pic>
        <p:nvPicPr>
          <p:cNvPr id="289" name="Picture 288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2"/>
              <a:stretch>
                <a:fillRect/>
              </a:stretch>
            </p:blipFill>
          </mc:Choice>
          <mc:Fallback>
            <p:blipFill>
              <a:blip r:embed="rId13"/>
              <a:stretch>
                <a:fillRect/>
              </a:stretch>
            </p:blipFill>
          </mc:Fallback>
        </mc:AlternateContent>
        <p:spPr>
          <a:xfrm>
            <a:off x="8373263" y="4683051"/>
            <a:ext cx="1392324" cy="799297"/>
          </a:xfrm>
          <a:prstGeom prst="rect">
            <a:avLst/>
          </a:prstGeom>
        </p:spPr>
      </p:pic>
      <p:pic>
        <p:nvPicPr>
          <p:cNvPr id="290" name="Picture 289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4"/>
              <a:stretch>
                <a:fillRect/>
              </a:stretch>
            </p:blipFill>
          </mc:Choice>
          <mc:Fallback>
            <p:blipFill>
              <a:blip r:embed="rId15"/>
              <a:stretch>
                <a:fillRect/>
              </a:stretch>
            </p:blipFill>
          </mc:Fallback>
        </mc:AlternateContent>
        <p:spPr>
          <a:xfrm>
            <a:off x="8282369" y="1367185"/>
            <a:ext cx="1358900" cy="787400"/>
          </a:xfrm>
          <a:prstGeom prst="rect">
            <a:avLst/>
          </a:prstGeom>
        </p:spPr>
      </p:pic>
      <p:pic>
        <p:nvPicPr>
          <p:cNvPr id="291" name="Picture 290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2"/>
              <a:stretch>
                <a:fillRect/>
              </a:stretch>
            </p:blipFill>
          </mc:Choice>
          <mc:Fallback>
            <p:blipFill>
              <a:blip r:embed="rId23"/>
              <a:stretch>
                <a:fillRect/>
              </a:stretch>
            </p:blipFill>
          </mc:Fallback>
        </mc:AlternateContent>
        <p:spPr>
          <a:xfrm>
            <a:off x="12367650" y="1647910"/>
            <a:ext cx="1371600" cy="787400"/>
          </a:xfrm>
          <a:prstGeom prst="rect">
            <a:avLst/>
          </a:prstGeom>
        </p:spPr>
      </p:pic>
      <p:sp>
        <p:nvSpPr>
          <p:cNvPr id="292" name="TextBox 291"/>
          <p:cNvSpPr txBox="1"/>
          <p:nvPr/>
        </p:nvSpPr>
        <p:spPr>
          <a:xfrm>
            <a:off x="1832618" y="6100466"/>
            <a:ext cx="3352018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dirty="0" smtClean="0"/>
              <a:t>binary classification</a:t>
            </a:r>
            <a:endParaRPr lang="en-US" sz="3100" dirty="0"/>
          </a:p>
        </p:txBody>
      </p:sp>
      <p:sp>
        <p:nvSpPr>
          <p:cNvPr id="293" name="TextBox 292"/>
          <p:cNvSpPr txBox="1"/>
          <p:nvPr/>
        </p:nvSpPr>
        <p:spPr>
          <a:xfrm>
            <a:off x="8616501" y="6084391"/>
            <a:ext cx="4053739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dirty="0" smtClean="0"/>
              <a:t>multi-class classification</a:t>
            </a:r>
            <a:endParaRPr lang="en-US" sz="3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" name="Group 490"/>
          <p:cNvGrpSpPr/>
          <p:nvPr/>
        </p:nvGrpSpPr>
        <p:grpSpPr>
          <a:xfrm>
            <a:off x="10793190" y="-755910"/>
            <a:ext cx="6969633" cy="2642711"/>
            <a:chOff x="2070728" y="2844542"/>
            <a:chExt cx="6969633" cy="2642711"/>
          </a:xfrm>
        </p:grpSpPr>
        <p:pic>
          <p:nvPicPr>
            <p:cNvPr id="5" name="Picture 4" descr="00000080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18244" y="3234009"/>
              <a:ext cx="1884593" cy="1696134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>
              <a:off x="2757002" y="4481179"/>
              <a:ext cx="240517" cy="6413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 flipH="1" flipV="1">
              <a:off x="2564858" y="4212271"/>
              <a:ext cx="457714" cy="76229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16200000" flipV="1">
              <a:off x="3374929" y="4083592"/>
              <a:ext cx="446894" cy="155869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V="1">
              <a:off x="3467862" y="4588075"/>
              <a:ext cx="438275" cy="3207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headEnd type="oval" w="lg" len="lg"/>
              <a:tailEnd type="oval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10800000" flipV="1">
              <a:off x="2831831" y="3938079"/>
              <a:ext cx="685003" cy="83446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 flipV="1">
              <a:off x="2755599" y="4384972"/>
              <a:ext cx="915369" cy="96073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0800000">
              <a:off x="3002864" y="4545318"/>
              <a:ext cx="694825" cy="28327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0800000" flipV="1">
              <a:off x="3506345" y="3712596"/>
              <a:ext cx="714600" cy="219137"/>
            </a:xfrm>
            <a:prstGeom prst="line">
              <a:avLst/>
            </a:prstGeom>
            <a:ln w="2540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ysDash"/>
              <a:round/>
              <a:headEnd type="non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 flipV="1">
              <a:off x="3713724" y="4309076"/>
              <a:ext cx="627480" cy="65206"/>
            </a:xfrm>
            <a:prstGeom prst="line">
              <a:avLst/>
            </a:prstGeom>
            <a:ln w="2540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ysDash"/>
              <a:round/>
              <a:headEnd type="non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3687000" y="4833939"/>
              <a:ext cx="668635" cy="129343"/>
            </a:xfrm>
            <a:prstGeom prst="line">
              <a:avLst/>
            </a:prstGeom>
            <a:ln w="2540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ysDash"/>
              <a:round/>
              <a:headEnd type="non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173483" y="4545318"/>
              <a:ext cx="802657" cy="600637"/>
            </a:xfrm>
            <a:prstGeom prst="line">
              <a:avLst/>
            </a:prstGeom>
            <a:ln w="2540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ysDash"/>
              <a:round/>
              <a:headEnd type="non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2070728" y="4481180"/>
              <a:ext cx="675585" cy="169429"/>
            </a:xfrm>
            <a:prstGeom prst="line">
              <a:avLst/>
            </a:prstGeom>
            <a:ln w="2540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ysDash"/>
              <a:round/>
              <a:headEnd type="non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162124" y="3847285"/>
              <a:ext cx="669705" cy="168897"/>
            </a:xfrm>
            <a:prstGeom prst="line">
              <a:avLst/>
            </a:prstGeom>
            <a:ln w="2540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ysDash"/>
              <a:round/>
              <a:headEnd type="non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74"/>
            <p:cNvGrpSpPr/>
            <p:nvPr/>
          </p:nvGrpSpPr>
          <p:grpSpPr>
            <a:xfrm>
              <a:off x="5219734" y="3138700"/>
              <a:ext cx="1736922" cy="2189378"/>
              <a:chOff x="6146711" y="1853255"/>
              <a:chExt cx="2303605" cy="2903681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 rot="10800000" flipH="1" flipV="1">
                <a:off x="6491511" y="3151692"/>
                <a:ext cx="1610912" cy="936147"/>
              </a:xfrm>
              <a:prstGeom prst="line">
                <a:avLst/>
              </a:prstGeom>
              <a:ln w="38100" cap="flat" cmpd="dbl" algn="ctr">
                <a:solidFill>
                  <a:schemeClr val="tx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6661197" y="2129868"/>
                <a:ext cx="1441226" cy="947973"/>
              </a:xfrm>
              <a:prstGeom prst="line">
                <a:avLst/>
              </a:prstGeom>
              <a:ln w="38100" cap="flat" cmpd="dbl" algn="ctr">
                <a:solidFill>
                  <a:schemeClr val="tx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tangle 21"/>
              <p:cNvSpPr/>
              <p:nvPr/>
            </p:nvSpPr>
            <p:spPr>
              <a:xfrm rot="10800000">
                <a:off x="8017580" y="4087840"/>
                <a:ext cx="169686" cy="147702"/>
              </a:xfrm>
              <a:prstGeom prst="rect">
                <a:avLst/>
              </a:prstGeom>
              <a:ln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 rot="10800000">
                <a:off x="8017580" y="3077841"/>
                <a:ext cx="169686" cy="147702"/>
              </a:xfrm>
              <a:prstGeom prst="rect">
                <a:avLst/>
              </a:prstGeom>
              <a:ln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10800000">
                <a:off x="8017580" y="2056017"/>
                <a:ext cx="169686" cy="147702"/>
              </a:xfrm>
              <a:prstGeom prst="rect">
                <a:avLst/>
              </a:prstGeom>
              <a:ln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5" name="Straight Connector 24"/>
              <p:cNvCxnSpPr/>
              <p:nvPr/>
            </p:nvCxnSpPr>
            <p:spPr>
              <a:xfrm rot="5400000" flipH="1" flipV="1">
                <a:off x="7671276" y="2646694"/>
                <a:ext cx="862292" cy="2219"/>
              </a:xfrm>
              <a:prstGeom prst="line">
                <a:avLst/>
              </a:prstGeom>
              <a:ln w="222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rot="5400000" flipH="1" flipV="1">
                <a:off x="7671275" y="3656691"/>
                <a:ext cx="862295" cy="2219"/>
              </a:xfrm>
              <a:prstGeom prst="line">
                <a:avLst/>
              </a:prstGeom>
              <a:ln w="222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7" name="Rectangle 26"/>
              <p:cNvSpPr/>
              <p:nvPr/>
            </p:nvSpPr>
            <p:spPr>
              <a:xfrm rot="10800000">
                <a:off x="6491511" y="4087840"/>
                <a:ext cx="169686" cy="147702"/>
              </a:xfrm>
              <a:prstGeom prst="rect">
                <a:avLst/>
              </a:prstGeom>
              <a:ln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10800000">
                <a:off x="6491511" y="3077841"/>
                <a:ext cx="169686" cy="147702"/>
              </a:xfrm>
              <a:prstGeom prst="rect">
                <a:avLst/>
              </a:prstGeom>
              <a:ln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 rot="10800000">
                <a:off x="6491511" y="2056017"/>
                <a:ext cx="169686" cy="147702"/>
              </a:xfrm>
              <a:prstGeom prst="rect">
                <a:avLst/>
              </a:prstGeom>
              <a:ln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 rot="5400000" flipH="1" flipV="1">
                <a:off x="6133378" y="2634868"/>
                <a:ext cx="885953" cy="2219"/>
              </a:xfrm>
              <a:prstGeom prst="line">
                <a:avLst/>
              </a:prstGeom>
              <a:ln w="222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rot="5400000" flipH="1" flipV="1">
                <a:off x="6145207" y="3656695"/>
                <a:ext cx="862294" cy="2219"/>
              </a:xfrm>
              <a:prstGeom prst="line">
                <a:avLst/>
              </a:prstGeom>
              <a:ln w="222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rot="10800000">
                <a:off x="6661199" y="4160582"/>
                <a:ext cx="1356382" cy="2219"/>
              </a:xfrm>
              <a:prstGeom prst="line">
                <a:avLst/>
              </a:prstGeom>
              <a:ln w="222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rot="10800000">
                <a:off x="6661199" y="3150584"/>
                <a:ext cx="1356382" cy="2219"/>
              </a:xfrm>
              <a:prstGeom prst="line">
                <a:avLst/>
              </a:prstGeom>
              <a:ln w="222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rot="10800000">
                <a:off x="6661199" y="2128759"/>
                <a:ext cx="1356382" cy="2219"/>
              </a:xfrm>
              <a:prstGeom prst="line">
                <a:avLst/>
              </a:prstGeom>
              <a:ln w="222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6190277" y="1856524"/>
                <a:ext cx="318229" cy="883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A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8137410" y="1853255"/>
                <a:ext cx="312906" cy="883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B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146711" y="2875806"/>
                <a:ext cx="312906" cy="857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8109388" y="2882142"/>
                <a:ext cx="326682" cy="883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D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6162255" y="3873193"/>
                <a:ext cx="297377" cy="883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E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8136630" y="3867058"/>
                <a:ext cx="272893" cy="857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F</a:t>
                </a:r>
              </a:p>
            </p:txBody>
          </p:sp>
        </p:grpSp>
        <p:sp>
          <p:nvSpPr>
            <p:cNvPr id="41" name="Right Arrow 40"/>
            <p:cNvSpPr/>
            <p:nvPr/>
          </p:nvSpPr>
          <p:spPr>
            <a:xfrm>
              <a:off x="4257921" y="3866762"/>
              <a:ext cx="978408" cy="484632"/>
            </a:xfrm>
            <a:prstGeom prst="rightArrow">
              <a:avLst/>
            </a:prstGeom>
            <a:gradFill flip="none" rotWithShape="1">
              <a:gsLst>
                <a:gs pos="0">
                  <a:schemeClr val="tx1">
                    <a:alpha val="64000"/>
                  </a:schemeClr>
                </a:gs>
                <a:gs pos="100000">
                  <a:schemeClr val="tx2">
                    <a:alpha val="99000"/>
                  </a:schemeClr>
                </a:gs>
              </a:gsLst>
              <a:lin ang="0" scaled="0"/>
              <a:tileRect/>
            </a:gra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668722" y="4840922"/>
              <a:ext cx="11182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incoming messages</a:t>
              </a:r>
            </a:p>
          </p:txBody>
        </p:sp>
        <p:cxnSp>
          <p:nvCxnSpPr>
            <p:cNvPr id="43" name="Straight Arrow Connector 42"/>
            <p:cNvCxnSpPr>
              <a:stCxn id="42" idx="3"/>
            </p:cNvCxnSpPr>
            <p:nvPr/>
          </p:nvCxnSpPr>
          <p:spPr>
            <a:xfrm flipV="1">
              <a:off x="3787011" y="4334125"/>
              <a:ext cx="481389" cy="829963"/>
            </a:xfrm>
            <a:prstGeom prst="straightConnector1">
              <a:avLst/>
            </a:prstGeom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42" idx="3"/>
            </p:cNvCxnSpPr>
            <p:nvPr/>
          </p:nvCxnSpPr>
          <p:spPr>
            <a:xfrm flipV="1">
              <a:off x="3787011" y="4975733"/>
              <a:ext cx="455203" cy="188355"/>
            </a:xfrm>
            <a:prstGeom prst="straightConnector1">
              <a:avLst/>
            </a:prstGeom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42" idx="1"/>
            </p:cNvCxnSpPr>
            <p:nvPr/>
          </p:nvCxnSpPr>
          <p:spPr>
            <a:xfrm rot="10800000">
              <a:off x="2225854" y="5119768"/>
              <a:ext cx="442869" cy="44321"/>
            </a:xfrm>
            <a:prstGeom prst="straightConnector1">
              <a:avLst/>
            </a:prstGeom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6159813" y="3408567"/>
              <a:ext cx="49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ABD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625265" y="3728698"/>
              <a:ext cx="4934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ACD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161079" y="4160650"/>
              <a:ext cx="4733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CDF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602566" y="4512730"/>
              <a:ext cx="450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CEF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175961" y="2844542"/>
              <a:ext cx="19235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single frame graph</a:t>
              </a:r>
            </a:p>
          </p:txBody>
        </p:sp>
        <p:sp>
          <p:nvSpPr>
            <p:cNvPr id="51" name="Right Arrow 50"/>
            <p:cNvSpPr/>
            <p:nvPr/>
          </p:nvSpPr>
          <p:spPr>
            <a:xfrm>
              <a:off x="7107530" y="3862034"/>
              <a:ext cx="978408" cy="484632"/>
            </a:xfrm>
            <a:prstGeom prst="rightArrow">
              <a:avLst/>
            </a:prstGeom>
            <a:gradFill flip="none" rotWithShape="1">
              <a:gsLst>
                <a:gs pos="0">
                  <a:schemeClr val="tx1">
                    <a:alpha val="64000"/>
                  </a:schemeClr>
                </a:gs>
                <a:gs pos="100000">
                  <a:schemeClr val="tx2">
                    <a:alpha val="99000"/>
                  </a:schemeClr>
                </a:gs>
              </a:gsLst>
              <a:lin ang="0" scaled="0"/>
              <a:tileRect/>
            </a:gra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8266052" y="2959253"/>
              <a:ext cx="774309" cy="42773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385697" y="2998536"/>
              <a:ext cx="585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ABD</a:t>
              </a:r>
              <a:endParaRPr lang="en-US" dirty="0"/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8266052" y="3569944"/>
              <a:ext cx="774309" cy="42773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385697" y="3609227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ACD</a:t>
              </a:r>
              <a:endParaRPr lang="en-US" dirty="0"/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8266052" y="4180635"/>
              <a:ext cx="774309" cy="42773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385697" y="4219918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CDF</a:t>
              </a:r>
              <a:endParaRPr lang="en-US" dirty="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8266052" y="4791326"/>
              <a:ext cx="774309" cy="42773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8385697" y="4830609"/>
              <a:ext cx="526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CEF</a:t>
              </a:r>
              <a:endParaRPr lang="en-US" dirty="0"/>
            </a:p>
          </p:txBody>
        </p:sp>
        <p:cxnSp>
          <p:nvCxnSpPr>
            <p:cNvPr id="74" name="Straight Connector 73"/>
            <p:cNvCxnSpPr>
              <a:stCxn id="63" idx="0"/>
              <a:endCxn id="53" idx="2"/>
            </p:cNvCxnSpPr>
            <p:nvPr/>
          </p:nvCxnSpPr>
          <p:spPr>
            <a:xfrm rot="5400000" flipH="1" flipV="1">
              <a:off x="8561731" y="3478468"/>
              <a:ext cx="182952" cy="1588"/>
            </a:xfrm>
            <a:prstGeom prst="line">
              <a:avLst/>
            </a:prstGeom>
            <a:ln w="22225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" name="Straight Connector 77"/>
            <p:cNvCxnSpPr>
              <a:stCxn id="66" idx="0"/>
              <a:endCxn id="63" idx="2"/>
            </p:cNvCxnSpPr>
            <p:nvPr/>
          </p:nvCxnSpPr>
          <p:spPr>
            <a:xfrm rot="5400000" flipH="1" flipV="1">
              <a:off x="8561731" y="4089159"/>
              <a:ext cx="182952" cy="1588"/>
            </a:xfrm>
            <a:prstGeom prst="line">
              <a:avLst/>
            </a:prstGeom>
            <a:ln w="22225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1" name="Straight Connector 80"/>
            <p:cNvCxnSpPr>
              <a:stCxn id="69" idx="0"/>
              <a:endCxn id="66" idx="2"/>
            </p:cNvCxnSpPr>
            <p:nvPr/>
          </p:nvCxnSpPr>
          <p:spPr>
            <a:xfrm rot="5400000" flipH="1" flipV="1">
              <a:off x="8561731" y="4699850"/>
              <a:ext cx="182952" cy="1588"/>
            </a:xfrm>
            <a:prstGeom prst="line">
              <a:avLst/>
            </a:prstGeom>
            <a:ln w="22225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6" name="Straight Arrow Connector 95"/>
            <p:cNvCxnSpPr>
              <a:stCxn id="42" idx="1"/>
            </p:cNvCxnSpPr>
            <p:nvPr/>
          </p:nvCxnSpPr>
          <p:spPr>
            <a:xfrm rot="10800000">
              <a:off x="2134200" y="4648382"/>
              <a:ext cx="534522" cy="515706"/>
            </a:xfrm>
            <a:prstGeom prst="straightConnector1">
              <a:avLst/>
            </a:prstGeom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4" name="Content Placeholder 3" descr="eval_pic.jpg"/>
          <p:cNvPicPr>
            <a:picLocks noGrp="1" noChangeAspect="1"/>
          </p:cNvPicPr>
          <p:nvPr>
            <p:ph idx="1"/>
          </p:nvPr>
        </p:nvPicPr>
        <p:blipFill>
          <a:blip r:embed="rId3"/>
          <a:srcRect l="34376" r="4923" b="30223"/>
          <a:stretch>
            <a:fillRect/>
          </a:stretch>
        </p:blipFill>
        <p:spPr>
          <a:xfrm>
            <a:off x="15874060" y="4648080"/>
            <a:ext cx="1757200" cy="1814041"/>
          </a:xfrm>
        </p:spPr>
      </p:pic>
      <p:sp>
        <p:nvSpPr>
          <p:cNvPr id="105" name="Oval 104"/>
          <p:cNvSpPr/>
          <p:nvPr/>
        </p:nvSpPr>
        <p:spPr>
          <a:xfrm>
            <a:off x="16667174" y="5167437"/>
            <a:ext cx="613352" cy="623991"/>
          </a:xfrm>
          <a:prstGeom prst="ellipse">
            <a:avLst/>
          </a:prstGeom>
          <a:noFill/>
          <a:ln w="3175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16856013" y="5356018"/>
            <a:ext cx="250341" cy="238837"/>
          </a:xfrm>
          <a:prstGeom prst="ellipse">
            <a:avLst/>
          </a:prstGeom>
          <a:noFill/>
          <a:ln w="3175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16699699" y="4981035"/>
            <a:ext cx="588084" cy="184666"/>
          </a:xfrm>
          <a:prstGeom prst="rect">
            <a:avLst/>
          </a:prstGeom>
          <a:solidFill>
            <a:srgbClr val="FFFFFF">
              <a:alpha val="65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40 </a:t>
            </a:r>
            <a:r>
              <a:rPr lang="en-US" sz="1200" b="1" dirty="0" err="1" smtClean="0"/>
              <a:t>px</a:t>
            </a:r>
            <a:endParaRPr lang="en-US" sz="1200" b="1" dirty="0"/>
          </a:p>
        </p:txBody>
      </p:sp>
      <p:sp>
        <p:nvSpPr>
          <p:cNvPr id="108" name="TextBox 107"/>
          <p:cNvSpPr txBox="1"/>
          <p:nvPr/>
        </p:nvSpPr>
        <p:spPr>
          <a:xfrm>
            <a:off x="16757008" y="5248486"/>
            <a:ext cx="458204" cy="184666"/>
          </a:xfrm>
          <a:prstGeom prst="rect">
            <a:avLst/>
          </a:prstGeom>
          <a:solidFill>
            <a:srgbClr val="FFFFFF">
              <a:alpha val="65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15 </a:t>
            </a:r>
            <a:r>
              <a:rPr lang="en-US" sz="1200" b="1" dirty="0" err="1" smtClean="0"/>
              <a:t>px</a:t>
            </a:r>
            <a:endParaRPr lang="en-US" sz="1200" b="1" dirty="0"/>
          </a:p>
        </p:txBody>
      </p:sp>
      <p:sp>
        <p:nvSpPr>
          <p:cNvPr id="492" name="Rounded Rectangle 491"/>
          <p:cNvSpPr/>
          <p:nvPr/>
        </p:nvSpPr>
        <p:spPr>
          <a:xfrm>
            <a:off x="6642145" y="2509226"/>
            <a:ext cx="6376759" cy="406043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3" name="Group 492"/>
          <p:cNvGrpSpPr/>
          <p:nvPr/>
        </p:nvGrpSpPr>
        <p:grpSpPr>
          <a:xfrm rot="20851276">
            <a:off x="7119956" y="4148613"/>
            <a:ext cx="962621" cy="838600"/>
            <a:chOff x="2091067" y="4565299"/>
            <a:chExt cx="962621" cy="838600"/>
          </a:xfrm>
        </p:grpSpPr>
        <p:sp>
          <p:nvSpPr>
            <p:cNvPr id="494" name="Parallelogram 493"/>
            <p:cNvSpPr/>
            <p:nvPr/>
          </p:nvSpPr>
          <p:spPr>
            <a:xfrm rot="1698369">
              <a:off x="2091067" y="4565299"/>
              <a:ext cx="954515" cy="838600"/>
            </a:xfrm>
            <a:prstGeom prst="parallelogram">
              <a:avLst>
                <a:gd name="adj" fmla="val 36852"/>
              </a:avLst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95" name="TextBox 494"/>
            <p:cNvSpPr txBox="1"/>
            <p:nvPr/>
          </p:nvSpPr>
          <p:spPr>
            <a:xfrm rot="20060625">
              <a:off x="2184339" y="4796654"/>
              <a:ext cx="8693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solidFill>
                    <a:srgbClr val="000000"/>
                  </a:solidFill>
                </a:rPr>
                <a:t>ps</a:t>
              </a:r>
              <a:r>
                <a:rPr lang="en-US" sz="1200" dirty="0" smtClean="0">
                  <a:solidFill>
                    <a:srgbClr val="000000"/>
                  </a:solidFill>
                </a:rPr>
                <a:t> model 2</a:t>
              </a:r>
            </a:p>
          </p:txBody>
        </p:sp>
      </p:grpSp>
      <p:grpSp>
        <p:nvGrpSpPr>
          <p:cNvPr id="496" name="Group 495"/>
          <p:cNvGrpSpPr/>
          <p:nvPr/>
        </p:nvGrpSpPr>
        <p:grpSpPr>
          <a:xfrm>
            <a:off x="8899322" y="5012914"/>
            <a:ext cx="954515" cy="838600"/>
            <a:chOff x="3579667" y="5910164"/>
            <a:chExt cx="954515" cy="838600"/>
          </a:xfrm>
        </p:grpSpPr>
        <p:sp>
          <p:nvSpPr>
            <p:cNvPr id="497" name="Parallelogram 496"/>
            <p:cNvSpPr/>
            <p:nvPr/>
          </p:nvSpPr>
          <p:spPr>
            <a:xfrm rot="20700000">
              <a:off x="3579667" y="5910164"/>
              <a:ext cx="954515" cy="838600"/>
            </a:xfrm>
            <a:prstGeom prst="parallelogram">
              <a:avLst>
                <a:gd name="adj" fmla="val 40919"/>
              </a:avLst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000000"/>
                </a:solidFill>
              </a:endParaRPr>
            </a:p>
          </p:txBody>
        </p:sp>
        <p:sp>
          <p:nvSpPr>
            <p:cNvPr id="498" name="TextBox 497"/>
            <p:cNvSpPr txBox="1"/>
            <p:nvPr/>
          </p:nvSpPr>
          <p:spPr>
            <a:xfrm>
              <a:off x="3643338" y="6088189"/>
              <a:ext cx="7846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ps</a:t>
              </a:r>
              <a:r>
                <a:rPr lang="en-US" sz="1200" dirty="0" smtClean="0">
                  <a:solidFill>
                    <a:srgbClr val="000000"/>
                  </a:solidFill>
                </a:rPr>
                <a:t> </a:t>
              </a:r>
              <a:br>
                <a:rPr lang="en-US" sz="1200" dirty="0" smtClean="0">
                  <a:solidFill>
                    <a:srgbClr val="000000"/>
                  </a:solidFill>
                </a:rPr>
              </a:br>
              <a:r>
                <a:rPr lang="en-US" sz="1200" dirty="0" smtClean="0">
                  <a:solidFill>
                    <a:srgbClr val="000000"/>
                  </a:solidFill>
                </a:rPr>
                <a:t>model 3</a:t>
              </a:r>
            </a:p>
          </p:txBody>
        </p:sp>
      </p:grpSp>
      <p:grpSp>
        <p:nvGrpSpPr>
          <p:cNvPr id="499" name="Group 498"/>
          <p:cNvGrpSpPr/>
          <p:nvPr/>
        </p:nvGrpSpPr>
        <p:grpSpPr>
          <a:xfrm>
            <a:off x="6664897" y="5243101"/>
            <a:ext cx="954515" cy="838600"/>
            <a:chOff x="1527804" y="5910164"/>
            <a:chExt cx="954515" cy="838600"/>
          </a:xfrm>
        </p:grpSpPr>
        <p:sp>
          <p:nvSpPr>
            <p:cNvPr id="500" name="Parallelogram 499"/>
            <p:cNvSpPr/>
            <p:nvPr/>
          </p:nvSpPr>
          <p:spPr>
            <a:xfrm rot="20700000">
              <a:off x="1527804" y="5910164"/>
              <a:ext cx="954515" cy="838600"/>
            </a:xfrm>
            <a:prstGeom prst="parallelogram">
              <a:avLst>
                <a:gd name="adj" fmla="val 22923"/>
              </a:avLst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01" name="TextBox 500"/>
            <p:cNvSpPr txBox="1"/>
            <p:nvPr/>
          </p:nvSpPr>
          <p:spPr>
            <a:xfrm>
              <a:off x="1606652" y="6040567"/>
              <a:ext cx="7846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ps</a:t>
              </a:r>
              <a:r>
                <a:rPr lang="en-US" sz="1200" dirty="0" smtClean="0">
                  <a:solidFill>
                    <a:srgbClr val="000000"/>
                  </a:solidFill>
                </a:rPr>
                <a:t> </a:t>
              </a:r>
              <a:br>
                <a:rPr lang="en-US" sz="1200" dirty="0" smtClean="0">
                  <a:solidFill>
                    <a:srgbClr val="000000"/>
                  </a:solidFill>
                </a:rPr>
              </a:br>
              <a:r>
                <a:rPr lang="en-US" sz="1200" dirty="0" smtClean="0">
                  <a:solidFill>
                    <a:srgbClr val="000000"/>
                  </a:solidFill>
                </a:rPr>
                <a:t>model N</a:t>
              </a:r>
            </a:p>
          </p:txBody>
        </p:sp>
      </p:grpSp>
      <p:grpSp>
        <p:nvGrpSpPr>
          <p:cNvPr id="502" name="Group 501"/>
          <p:cNvGrpSpPr/>
          <p:nvPr/>
        </p:nvGrpSpPr>
        <p:grpSpPr>
          <a:xfrm>
            <a:off x="8583447" y="3941449"/>
            <a:ext cx="954515" cy="838600"/>
            <a:chOff x="3446354" y="4608512"/>
            <a:chExt cx="954515" cy="838600"/>
          </a:xfrm>
        </p:grpSpPr>
        <p:sp>
          <p:nvSpPr>
            <p:cNvPr id="503" name="Parallelogram 502"/>
            <p:cNvSpPr/>
            <p:nvPr/>
          </p:nvSpPr>
          <p:spPr>
            <a:xfrm rot="19247558">
              <a:off x="3446354" y="4608512"/>
              <a:ext cx="954515" cy="838600"/>
            </a:xfrm>
            <a:prstGeom prst="parallelogram">
              <a:avLst>
                <a:gd name="adj" fmla="val 8557"/>
              </a:avLst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04" name="TextBox 503"/>
            <p:cNvSpPr txBox="1"/>
            <p:nvPr/>
          </p:nvSpPr>
          <p:spPr>
            <a:xfrm>
              <a:off x="3503011" y="4820512"/>
              <a:ext cx="8693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 smtClean="0">
                  <a:solidFill>
                    <a:srgbClr val="000000"/>
                  </a:solidFill>
                </a:rPr>
                <a:t>ps</a:t>
              </a:r>
              <a:r>
                <a:rPr lang="en-US" sz="1200" dirty="0" smtClean="0">
                  <a:solidFill>
                    <a:srgbClr val="000000"/>
                  </a:solidFill>
                </a:rPr>
                <a:t> model 2</a:t>
              </a:r>
            </a:p>
          </p:txBody>
        </p:sp>
      </p:grpSp>
      <p:grpSp>
        <p:nvGrpSpPr>
          <p:cNvPr id="505" name="Group 504"/>
          <p:cNvGrpSpPr/>
          <p:nvPr/>
        </p:nvGrpSpPr>
        <p:grpSpPr>
          <a:xfrm>
            <a:off x="10284628" y="3850798"/>
            <a:ext cx="2870225" cy="1954507"/>
            <a:chOff x="12927490" y="2448470"/>
            <a:chExt cx="3194936" cy="1704869"/>
          </a:xfrm>
        </p:grpSpPr>
        <p:grpSp>
          <p:nvGrpSpPr>
            <p:cNvPr id="506" name="Group 399"/>
            <p:cNvGrpSpPr/>
            <p:nvPr/>
          </p:nvGrpSpPr>
          <p:grpSpPr>
            <a:xfrm>
              <a:off x="13136776" y="2448470"/>
              <a:ext cx="2618542" cy="1504034"/>
              <a:chOff x="2677475" y="4124675"/>
              <a:chExt cx="4037131" cy="2421958"/>
            </a:xfrm>
          </p:grpSpPr>
          <p:cxnSp>
            <p:nvCxnSpPr>
              <p:cNvPr id="514" name="Straight Arrow Connector 513"/>
              <p:cNvCxnSpPr/>
              <p:nvPr/>
            </p:nvCxnSpPr>
            <p:spPr>
              <a:xfrm rot="5400000" flipH="1" flipV="1">
                <a:off x="1527522" y="5274628"/>
                <a:ext cx="2301494" cy="158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5" name="Straight Arrow Connector 514"/>
              <p:cNvCxnSpPr/>
              <p:nvPr/>
            </p:nvCxnSpPr>
            <p:spPr>
              <a:xfrm>
                <a:off x="2692304" y="6397309"/>
                <a:ext cx="3826962" cy="158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6" name="Oval 515"/>
              <p:cNvSpPr/>
              <p:nvPr/>
            </p:nvSpPr>
            <p:spPr>
              <a:xfrm>
                <a:off x="2851616" y="626132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17" name="Oval 516"/>
              <p:cNvSpPr/>
              <p:nvPr/>
            </p:nvSpPr>
            <p:spPr>
              <a:xfrm>
                <a:off x="2916349" y="582437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18" name="Oval 517"/>
              <p:cNvSpPr/>
              <p:nvPr/>
            </p:nvSpPr>
            <p:spPr>
              <a:xfrm>
                <a:off x="3183285" y="583676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19" name="Oval 518"/>
              <p:cNvSpPr/>
              <p:nvPr/>
            </p:nvSpPr>
            <p:spPr>
              <a:xfrm>
                <a:off x="3377484" y="556733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0" name="Oval 519"/>
              <p:cNvSpPr/>
              <p:nvPr/>
            </p:nvSpPr>
            <p:spPr>
              <a:xfrm>
                <a:off x="3571685" y="554335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1" name="Oval 520"/>
              <p:cNvSpPr/>
              <p:nvPr/>
            </p:nvSpPr>
            <p:spPr>
              <a:xfrm>
                <a:off x="3584044" y="531938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2" name="Oval 521"/>
              <p:cNvSpPr/>
              <p:nvPr/>
            </p:nvSpPr>
            <p:spPr>
              <a:xfrm>
                <a:off x="3778244" y="535904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3" name="Oval 522"/>
              <p:cNvSpPr/>
              <p:nvPr/>
            </p:nvSpPr>
            <p:spPr>
              <a:xfrm>
                <a:off x="3745146" y="510780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4" name="Oval 523"/>
              <p:cNvSpPr/>
              <p:nvPr/>
            </p:nvSpPr>
            <p:spPr>
              <a:xfrm>
                <a:off x="3948437" y="515654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5" name="Oval 524"/>
              <p:cNvSpPr/>
              <p:nvPr/>
            </p:nvSpPr>
            <p:spPr>
              <a:xfrm>
                <a:off x="4142636" y="522347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6" name="Oval 525"/>
              <p:cNvSpPr/>
              <p:nvPr/>
            </p:nvSpPr>
            <p:spPr>
              <a:xfrm>
                <a:off x="4269924" y="507802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7" name="Oval 526"/>
              <p:cNvSpPr/>
              <p:nvPr/>
            </p:nvSpPr>
            <p:spPr>
              <a:xfrm>
                <a:off x="4464125" y="510859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8" name="Oval 527"/>
              <p:cNvSpPr/>
              <p:nvPr/>
            </p:nvSpPr>
            <p:spPr>
              <a:xfrm>
                <a:off x="4658324" y="530279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9" name="Oval 528"/>
              <p:cNvSpPr/>
              <p:nvPr/>
            </p:nvSpPr>
            <p:spPr>
              <a:xfrm>
                <a:off x="4852524" y="535154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0" name="Oval 529"/>
              <p:cNvSpPr/>
              <p:nvPr/>
            </p:nvSpPr>
            <p:spPr>
              <a:xfrm>
                <a:off x="5046724" y="554574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1" name="Oval 530"/>
              <p:cNvSpPr/>
              <p:nvPr/>
            </p:nvSpPr>
            <p:spPr>
              <a:xfrm>
                <a:off x="5168188" y="542176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2" name="Oval 531"/>
              <p:cNvSpPr/>
              <p:nvPr/>
            </p:nvSpPr>
            <p:spPr>
              <a:xfrm>
                <a:off x="5362388" y="557960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3" name="Oval 532"/>
              <p:cNvSpPr/>
              <p:nvPr/>
            </p:nvSpPr>
            <p:spPr>
              <a:xfrm>
                <a:off x="5338381" y="576471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4" name="Oval 533"/>
              <p:cNvSpPr/>
              <p:nvPr/>
            </p:nvSpPr>
            <p:spPr>
              <a:xfrm>
                <a:off x="5541672" y="591346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5" name="Oval 534"/>
              <p:cNvSpPr/>
              <p:nvPr/>
            </p:nvSpPr>
            <p:spPr>
              <a:xfrm>
                <a:off x="5735872" y="577130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6" name="Oval 535"/>
              <p:cNvSpPr/>
              <p:nvPr/>
            </p:nvSpPr>
            <p:spPr>
              <a:xfrm>
                <a:off x="5930071" y="560187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7" name="Oval 536"/>
              <p:cNvSpPr/>
              <p:nvPr/>
            </p:nvSpPr>
            <p:spPr>
              <a:xfrm>
                <a:off x="6124272" y="550517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8" name="Oval 537"/>
              <p:cNvSpPr/>
              <p:nvPr/>
            </p:nvSpPr>
            <p:spPr>
              <a:xfrm>
                <a:off x="6127541" y="570846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9" name="Oval 538"/>
              <p:cNvSpPr/>
              <p:nvPr/>
            </p:nvSpPr>
            <p:spPr>
              <a:xfrm>
                <a:off x="5958062" y="583903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0" name="Oval 539"/>
              <p:cNvSpPr/>
              <p:nvPr/>
            </p:nvSpPr>
            <p:spPr>
              <a:xfrm>
                <a:off x="5724938" y="586959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1" name="Oval 540"/>
              <p:cNvSpPr/>
              <p:nvPr/>
            </p:nvSpPr>
            <p:spPr>
              <a:xfrm>
                <a:off x="4973573" y="535472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2" name="Oval 541"/>
              <p:cNvSpPr/>
              <p:nvPr/>
            </p:nvSpPr>
            <p:spPr>
              <a:xfrm>
                <a:off x="4685900" y="522165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3" name="Oval 542"/>
              <p:cNvSpPr/>
              <p:nvPr/>
            </p:nvSpPr>
            <p:spPr>
              <a:xfrm>
                <a:off x="3571685" y="576153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4" name="Oval 543"/>
              <p:cNvSpPr/>
              <p:nvPr/>
            </p:nvSpPr>
            <p:spPr>
              <a:xfrm>
                <a:off x="3765884" y="573755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5" name="Oval 544"/>
              <p:cNvSpPr/>
              <p:nvPr/>
            </p:nvSpPr>
            <p:spPr>
              <a:xfrm>
                <a:off x="3778244" y="551358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6" name="Oval 545"/>
              <p:cNvSpPr/>
              <p:nvPr/>
            </p:nvSpPr>
            <p:spPr>
              <a:xfrm>
                <a:off x="3972445" y="555324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7" name="Oval 546"/>
              <p:cNvSpPr/>
              <p:nvPr/>
            </p:nvSpPr>
            <p:spPr>
              <a:xfrm>
                <a:off x="3939345" y="530200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8" name="Oval 547"/>
              <p:cNvSpPr/>
              <p:nvPr/>
            </p:nvSpPr>
            <p:spPr>
              <a:xfrm>
                <a:off x="4142636" y="535074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9" name="Oval 548"/>
              <p:cNvSpPr/>
              <p:nvPr/>
            </p:nvSpPr>
            <p:spPr>
              <a:xfrm>
                <a:off x="4336837" y="541767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0" name="Oval 549"/>
              <p:cNvSpPr/>
              <p:nvPr/>
            </p:nvSpPr>
            <p:spPr>
              <a:xfrm>
                <a:off x="5532580" y="595891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1" name="Oval 550"/>
              <p:cNvSpPr/>
              <p:nvPr/>
            </p:nvSpPr>
            <p:spPr>
              <a:xfrm>
                <a:off x="5735872" y="610766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2" name="Oval 551"/>
              <p:cNvSpPr/>
              <p:nvPr/>
            </p:nvSpPr>
            <p:spPr>
              <a:xfrm>
                <a:off x="5930071" y="596550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3" name="Oval 552"/>
              <p:cNvSpPr/>
              <p:nvPr/>
            </p:nvSpPr>
            <p:spPr>
              <a:xfrm>
                <a:off x="6321740" y="590266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4" name="Oval 553"/>
              <p:cNvSpPr/>
              <p:nvPr/>
            </p:nvSpPr>
            <p:spPr>
              <a:xfrm>
                <a:off x="6152261" y="603323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5" name="Oval 554"/>
              <p:cNvSpPr/>
              <p:nvPr/>
            </p:nvSpPr>
            <p:spPr>
              <a:xfrm>
                <a:off x="5919139" y="606379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6" name="Oval 555"/>
              <p:cNvSpPr/>
              <p:nvPr/>
            </p:nvSpPr>
            <p:spPr>
              <a:xfrm rot="19295488">
                <a:off x="3375115" y="609707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7" name="Oval 556"/>
              <p:cNvSpPr/>
              <p:nvPr/>
            </p:nvSpPr>
            <p:spPr>
              <a:xfrm rot="19295488">
                <a:off x="3647939" y="612860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8" name="Oval 557"/>
              <p:cNvSpPr/>
              <p:nvPr/>
            </p:nvSpPr>
            <p:spPr>
              <a:xfrm rot="19295488">
                <a:off x="3666097" y="595599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9" name="Oval 558"/>
              <p:cNvSpPr/>
              <p:nvPr/>
            </p:nvSpPr>
            <p:spPr>
              <a:xfrm rot="19295488">
                <a:off x="3916331" y="595902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0" name="Oval 559"/>
              <p:cNvSpPr/>
              <p:nvPr/>
            </p:nvSpPr>
            <p:spPr>
              <a:xfrm rot="19295488">
                <a:off x="4012520" y="611899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1" name="Oval 560"/>
              <p:cNvSpPr/>
              <p:nvPr/>
            </p:nvSpPr>
            <p:spPr>
              <a:xfrm rot="19295488">
                <a:off x="4264230" y="610925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2" name="Oval 561"/>
              <p:cNvSpPr/>
              <p:nvPr/>
            </p:nvSpPr>
            <p:spPr>
              <a:xfrm rot="19295488">
                <a:off x="4328090" y="587720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3" name="Oval 562"/>
              <p:cNvSpPr/>
              <p:nvPr/>
            </p:nvSpPr>
            <p:spPr>
              <a:xfrm rot="19295488">
                <a:off x="4375005" y="562379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4" name="Oval 563"/>
              <p:cNvSpPr/>
              <p:nvPr/>
            </p:nvSpPr>
            <p:spPr>
              <a:xfrm rot="19295488">
                <a:off x="4467103" y="542737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5" name="Oval 564"/>
              <p:cNvSpPr/>
              <p:nvPr/>
            </p:nvSpPr>
            <p:spPr>
              <a:xfrm rot="19295488">
                <a:off x="4595961" y="558464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6" name="Oval 565"/>
              <p:cNvSpPr/>
              <p:nvPr/>
            </p:nvSpPr>
            <p:spPr>
              <a:xfrm rot="19295488">
                <a:off x="4544273" y="579224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7" name="Oval 566"/>
              <p:cNvSpPr/>
              <p:nvPr/>
            </p:nvSpPr>
            <p:spPr>
              <a:xfrm rot="19295488">
                <a:off x="4380587" y="596102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8" name="Oval 567"/>
              <p:cNvSpPr/>
              <p:nvPr/>
            </p:nvSpPr>
            <p:spPr>
              <a:xfrm rot="19295488">
                <a:off x="3471944" y="602436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9" name="Oval 568"/>
              <p:cNvSpPr/>
              <p:nvPr/>
            </p:nvSpPr>
            <p:spPr>
              <a:xfrm rot="19295488">
                <a:off x="4285345" y="615052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0" name="Oval 569"/>
              <p:cNvSpPr/>
              <p:nvPr/>
            </p:nvSpPr>
            <p:spPr>
              <a:xfrm rot="19295488">
                <a:off x="4600913" y="590873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1" name="Oval 570"/>
              <p:cNvSpPr/>
              <p:nvPr/>
            </p:nvSpPr>
            <p:spPr>
              <a:xfrm rot="19295488">
                <a:off x="4868785" y="561616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2" name="Oval 571"/>
              <p:cNvSpPr/>
              <p:nvPr/>
            </p:nvSpPr>
            <p:spPr>
              <a:xfrm rot="19295488">
                <a:off x="4817098" y="582376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3" name="Oval 572"/>
              <p:cNvSpPr/>
              <p:nvPr/>
            </p:nvSpPr>
            <p:spPr>
              <a:xfrm rot="19295488">
                <a:off x="4653413" y="599255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4" name="Oval 573"/>
              <p:cNvSpPr/>
              <p:nvPr/>
            </p:nvSpPr>
            <p:spPr>
              <a:xfrm rot="19295488">
                <a:off x="4642203" y="529879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5" name="Oval 574"/>
              <p:cNvSpPr/>
              <p:nvPr/>
            </p:nvSpPr>
            <p:spPr>
              <a:xfrm rot="19295488">
                <a:off x="4915028" y="533031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6" name="Oval 575"/>
              <p:cNvSpPr/>
              <p:nvPr/>
            </p:nvSpPr>
            <p:spPr>
              <a:xfrm rot="19295488">
                <a:off x="4933186" y="515771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7" name="Oval 576"/>
              <p:cNvSpPr/>
              <p:nvPr/>
            </p:nvSpPr>
            <p:spPr>
              <a:xfrm rot="19295488">
                <a:off x="5183419" y="516074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8" name="Oval 577"/>
              <p:cNvSpPr/>
              <p:nvPr/>
            </p:nvSpPr>
            <p:spPr>
              <a:xfrm rot="19295488">
                <a:off x="5279610" y="532070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9" name="Oval 578"/>
              <p:cNvSpPr/>
              <p:nvPr/>
            </p:nvSpPr>
            <p:spPr>
              <a:xfrm rot="19295488">
                <a:off x="5531320" y="531096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0" name="Oval 579"/>
              <p:cNvSpPr/>
              <p:nvPr/>
            </p:nvSpPr>
            <p:spPr>
              <a:xfrm rot="19295488">
                <a:off x="5595179" y="507892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1" name="Oval 580"/>
              <p:cNvSpPr/>
              <p:nvPr/>
            </p:nvSpPr>
            <p:spPr>
              <a:xfrm rot="19295488">
                <a:off x="5642094" y="482551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2" name="Oval 581"/>
              <p:cNvSpPr/>
              <p:nvPr/>
            </p:nvSpPr>
            <p:spPr>
              <a:xfrm rot="19295488">
                <a:off x="5734192" y="462908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3" name="Oval 582"/>
              <p:cNvSpPr/>
              <p:nvPr/>
            </p:nvSpPr>
            <p:spPr>
              <a:xfrm rot="19295488">
                <a:off x="5863049" y="478635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4" name="Oval 583"/>
              <p:cNvSpPr/>
              <p:nvPr/>
            </p:nvSpPr>
            <p:spPr>
              <a:xfrm rot="19295488">
                <a:off x="5811362" y="499395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5" name="Oval 584"/>
              <p:cNvSpPr/>
              <p:nvPr/>
            </p:nvSpPr>
            <p:spPr>
              <a:xfrm rot="19295488">
                <a:off x="5647677" y="516274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6" name="Oval 585"/>
              <p:cNvSpPr/>
              <p:nvPr/>
            </p:nvSpPr>
            <p:spPr>
              <a:xfrm rot="19295488">
                <a:off x="4739032" y="522608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7" name="Oval 586"/>
              <p:cNvSpPr/>
              <p:nvPr/>
            </p:nvSpPr>
            <p:spPr>
              <a:xfrm rot="19295488">
                <a:off x="5552433" y="535223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8" name="Oval 587"/>
              <p:cNvSpPr/>
              <p:nvPr/>
            </p:nvSpPr>
            <p:spPr>
              <a:xfrm rot="19295488">
                <a:off x="5868003" y="511045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9" name="Oval 588"/>
              <p:cNvSpPr/>
              <p:nvPr/>
            </p:nvSpPr>
            <p:spPr>
              <a:xfrm rot="19295488">
                <a:off x="6135874" y="481788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0" name="Oval 589"/>
              <p:cNvSpPr/>
              <p:nvPr/>
            </p:nvSpPr>
            <p:spPr>
              <a:xfrm rot="19295488">
                <a:off x="6084186" y="502548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1" name="Oval 590"/>
              <p:cNvSpPr/>
              <p:nvPr/>
            </p:nvSpPr>
            <p:spPr>
              <a:xfrm rot="19295488">
                <a:off x="5920502" y="519426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2" name="Oval 591"/>
              <p:cNvSpPr/>
              <p:nvPr/>
            </p:nvSpPr>
            <p:spPr>
              <a:xfrm rot="1546708">
                <a:off x="2863858" y="486223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3" name="Oval 592"/>
              <p:cNvSpPr/>
              <p:nvPr/>
            </p:nvSpPr>
            <p:spPr>
              <a:xfrm rot="1546708">
                <a:off x="3112176" y="449691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4" name="Oval 593"/>
              <p:cNvSpPr/>
              <p:nvPr/>
            </p:nvSpPr>
            <p:spPr>
              <a:xfrm rot="1546708">
                <a:off x="3347161" y="462415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5" name="Oval 594"/>
              <p:cNvSpPr/>
              <p:nvPr/>
            </p:nvSpPr>
            <p:spPr>
              <a:xfrm rot="1546708">
                <a:off x="3639205" y="446600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6" name="Oval 595"/>
              <p:cNvSpPr/>
              <p:nvPr/>
            </p:nvSpPr>
            <p:spPr>
              <a:xfrm rot="1546708">
                <a:off x="3824505" y="452886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7" name="Oval 596"/>
              <p:cNvSpPr/>
              <p:nvPr/>
            </p:nvSpPr>
            <p:spPr>
              <a:xfrm rot="1546708">
                <a:off x="3933041" y="433255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8" name="Oval 597"/>
              <p:cNvSpPr/>
              <p:nvPr/>
            </p:nvSpPr>
            <p:spPr>
              <a:xfrm rot="1546708">
                <a:off x="4090666" y="445272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9" name="Oval 598"/>
              <p:cNvSpPr/>
              <p:nvPr/>
            </p:nvSpPr>
            <p:spPr>
              <a:xfrm rot="1546708">
                <a:off x="4170126" y="421209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0" name="Oval 599"/>
              <p:cNvSpPr/>
              <p:nvPr/>
            </p:nvSpPr>
            <p:spPr>
              <a:xfrm rot="1546708">
                <a:off x="4331986" y="434440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1" name="Oval 600"/>
              <p:cNvSpPr/>
              <p:nvPr/>
            </p:nvSpPr>
            <p:spPr>
              <a:xfrm rot="1546708">
                <a:off x="4477752" y="448912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2" name="Oval 601"/>
              <p:cNvSpPr/>
              <p:nvPr/>
            </p:nvSpPr>
            <p:spPr>
              <a:xfrm rot="1546708">
                <a:off x="4655627" y="441350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3" name="Oval 602"/>
              <p:cNvSpPr/>
              <p:nvPr/>
            </p:nvSpPr>
            <p:spPr>
              <a:xfrm rot="1546708">
                <a:off x="4817207" y="452548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4" name="Oval 603"/>
              <p:cNvSpPr/>
              <p:nvPr/>
            </p:nvSpPr>
            <p:spPr>
              <a:xfrm rot="1546708">
                <a:off x="4907624" y="478481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" name="Oval 604"/>
              <p:cNvSpPr/>
              <p:nvPr/>
            </p:nvSpPr>
            <p:spPr>
              <a:xfrm rot="1546708">
                <a:off x="5061298" y="491317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6" name="Oval 605"/>
              <p:cNvSpPr/>
              <p:nvPr/>
            </p:nvSpPr>
            <p:spPr>
              <a:xfrm rot="1546708">
                <a:off x="5151716" y="517250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7" name="Oval 606"/>
              <p:cNvSpPr/>
              <p:nvPr/>
            </p:nvSpPr>
            <p:spPr>
              <a:xfrm rot="1546708">
                <a:off x="5315008" y="511368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8" name="Oval 607"/>
              <p:cNvSpPr/>
              <p:nvPr/>
            </p:nvSpPr>
            <p:spPr>
              <a:xfrm rot="1546708">
                <a:off x="5421238" y="534027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9" name="Oval 608"/>
              <p:cNvSpPr/>
              <p:nvPr/>
            </p:nvSpPr>
            <p:spPr>
              <a:xfrm rot="1546708">
                <a:off x="5319118" y="549652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0" name="Oval 609"/>
              <p:cNvSpPr/>
              <p:nvPr/>
            </p:nvSpPr>
            <p:spPr>
              <a:xfrm rot="1546708">
                <a:off x="5437490" y="571887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1" name="Oval 610"/>
              <p:cNvSpPr/>
              <p:nvPr/>
            </p:nvSpPr>
            <p:spPr>
              <a:xfrm rot="1546708">
                <a:off x="5674186" y="567532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2" name="Oval 611"/>
              <p:cNvSpPr/>
              <p:nvPr/>
            </p:nvSpPr>
            <p:spPr>
              <a:xfrm rot="1546708">
                <a:off x="5922743" y="560721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3" name="Oval 612"/>
              <p:cNvSpPr/>
              <p:nvPr/>
            </p:nvSpPr>
            <p:spPr>
              <a:xfrm rot="1546708">
                <a:off x="6139671" y="560458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4" name="Oval 613"/>
              <p:cNvSpPr/>
              <p:nvPr/>
            </p:nvSpPr>
            <p:spPr>
              <a:xfrm rot="1546708">
                <a:off x="6054205" y="578907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5" name="Oval 614"/>
              <p:cNvSpPr/>
              <p:nvPr/>
            </p:nvSpPr>
            <p:spPr>
              <a:xfrm rot="1546708">
                <a:off x="5844810" y="583293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6" name="Oval 615"/>
              <p:cNvSpPr/>
              <p:nvPr/>
            </p:nvSpPr>
            <p:spPr>
              <a:xfrm rot="1546708">
                <a:off x="5621594" y="575907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7" name="Oval 616"/>
              <p:cNvSpPr/>
              <p:nvPr/>
            </p:nvSpPr>
            <p:spPr>
              <a:xfrm rot="1546708">
                <a:off x="5168919" y="496867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8" name="Oval 617"/>
              <p:cNvSpPr/>
              <p:nvPr/>
            </p:nvSpPr>
            <p:spPr>
              <a:xfrm rot="1546708">
                <a:off x="4967742" y="472374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9" name="Oval 618"/>
              <p:cNvSpPr/>
              <p:nvPr/>
            </p:nvSpPr>
            <p:spPr>
              <a:xfrm rot="1546708">
                <a:off x="3729622" y="472533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0" name="Oval 619"/>
              <p:cNvSpPr/>
              <p:nvPr/>
            </p:nvSpPr>
            <p:spPr>
              <a:xfrm rot="1546708">
                <a:off x="3914923" y="478819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1" name="Oval 620"/>
              <p:cNvSpPr/>
              <p:nvPr/>
            </p:nvSpPr>
            <p:spPr>
              <a:xfrm rot="1546708">
                <a:off x="4023458" y="459189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2" name="Oval 621"/>
              <p:cNvSpPr/>
              <p:nvPr/>
            </p:nvSpPr>
            <p:spPr>
              <a:xfrm rot="1546708">
                <a:off x="4181083" y="471206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3" name="Oval 622"/>
              <p:cNvSpPr/>
              <p:nvPr/>
            </p:nvSpPr>
            <p:spPr>
              <a:xfrm rot="1546708">
                <a:off x="4260542" y="447142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4" name="Oval 623"/>
              <p:cNvSpPr/>
              <p:nvPr/>
            </p:nvSpPr>
            <p:spPr>
              <a:xfrm rot="1546708">
                <a:off x="4422403" y="460373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5" name="Oval 624"/>
              <p:cNvSpPr/>
              <p:nvPr/>
            </p:nvSpPr>
            <p:spPr>
              <a:xfrm rot="1546708">
                <a:off x="4568169" y="474845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6" name="Oval 625"/>
              <p:cNvSpPr/>
              <p:nvPr/>
            </p:nvSpPr>
            <p:spPr>
              <a:xfrm rot="1546708">
                <a:off x="5409536" y="575585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7" name="Oval 626"/>
              <p:cNvSpPr/>
              <p:nvPr/>
            </p:nvSpPr>
            <p:spPr>
              <a:xfrm rot="1546708">
                <a:off x="5527908" y="597820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8" name="Oval 627"/>
              <p:cNvSpPr/>
              <p:nvPr/>
            </p:nvSpPr>
            <p:spPr>
              <a:xfrm rot="1546708">
                <a:off x="5764603" y="593465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9" name="Oval 628"/>
              <p:cNvSpPr/>
              <p:nvPr/>
            </p:nvSpPr>
            <p:spPr>
              <a:xfrm rot="1546708">
                <a:off x="6144622" y="604840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0" name="Oval 629"/>
              <p:cNvSpPr/>
              <p:nvPr/>
            </p:nvSpPr>
            <p:spPr>
              <a:xfrm rot="1546708">
                <a:off x="5935229" y="609226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1" name="Oval 630"/>
              <p:cNvSpPr/>
              <p:nvPr/>
            </p:nvSpPr>
            <p:spPr>
              <a:xfrm rot="1546708">
                <a:off x="5712012" y="601841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2" name="Oval 631"/>
              <p:cNvSpPr/>
              <p:nvPr/>
            </p:nvSpPr>
            <p:spPr>
              <a:xfrm rot="20842196">
                <a:off x="3638653" y="508903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3" name="Oval 632"/>
              <p:cNvSpPr/>
              <p:nvPr/>
            </p:nvSpPr>
            <p:spPr>
              <a:xfrm rot="20842196">
                <a:off x="3971132" y="523893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4" name="Oval 633"/>
              <p:cNvSpPr/>
              <p:nvPr/>
            </p:nvSpPr>
            <p:spPr>
              <a:xfrm rot="20842196">
                <a:off x="4202029" y="533963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5" name="Oval 634"/>
              <p:cNvSpPr/>
              <p:nvPr/>
            </p:nvSpPr>
            <p:spPr>
              <a:xfrm rot="20842196">
                <a:off x="4360447" y="515845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6" name="Oval 635"/>
              <p:cNvSpPr/>
              <p:nvPr/>
            </p:nvSpPr>
            <p:spPr>
              <a:xfrm rot="20842196">
                <a:off x="4512900" y="495066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7" name="Oval 636"/>
              <p:cNvSpPr/>
              <p:nvPr/>
            </p:nvSpPr>
            <p:spPr>
              <a:xfrm rot="20842196">
                <a:off x="4681256" y="481383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8" name="Oval 637"/>
              <p:cNvSpPr/>
              <p:nvPr/>
            </p:nvSpPr>
            <p:spPr>
              <a:xfrm rot="20842196">
                <a:off x="4728895" y="501149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9" name="Oval 638"/>
              <p:cNvSpPr/>
              <p:nvPr/>
            </p:nvSpPr>
            <p:spPr>
              <a:xfrm rot="20842196">
                <a:off x="4592066" y="517595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0" name="Oval 639"/>
              <p:cNvSpPr/>
              <p:nvPr/>
            </p:nvSpPr>
            <p:spPr>
              <a:xfrm rot="20842196">
                <a:off x="4371269" y="525676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1" name="Oval 640"/>
              <p:cNvSpPr/>
              <p:nvPr/>
            </p:nvSpPr>
            <p:spPr>
              <a:xfrm rot="20842196">
                <a:off x="4203095" y="538597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2" name="Oval 641"/>
              <p:cNvSpPr/>
              <p:nvPr/>
            </p:nvSpPr>
            <p:spPr>
              <a:xfrm rot="20842196">
                <a:off x="4592410" y="530549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3" name="Oval 642"/>
              <p:cNvSpPr/>
              <p:nvPr/>
            </p:nvSpPr>
            <p:spPr>
              <a:xfrm rot="20842196">
                <a:off x="4960858" y="515853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4" name="Oval 643"/>
              <p:cNvSpPr/>
              <p:nvPr/>
            </p:nvSpPr>
            <p:spPr>
              <a:xfrm rot="20842196">
                <a:off x="4824031" y="532299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5" name="Oval 644"/>
              <p:cNvSpPr/>
              <p:nvPr/>
            </p:nvSpPr>
            <p:spPr>
              <a:xfrm rot="20842196">
                <a:off x="4603233" y="540379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6" name="Oval 645"/>
              <p:cNvSpPr/>
              <p:nvPr/>
            </p:nvSpPr>
            <p:spPr>
              <a:xfrm rot="20842196">
                <a:off x="4894849" y="477420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7" name="Oval 646"/>
              <p:cNvSpPr/>
              <p:nvPr/>
            </p:nvSpPr>
            <p:spPr>
              <a:xfrm rot="20842196">
                <a:off x="5126812" y="492124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8" name="Oval 647"/>
              <p:cNvSpPr/>
              <p:nvPr/>
            </p:nvSpPr>
            <p:spPr>
              <a:xfrm rot="20842196">
                <a:off x="5218229" y="477370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9" name="Oval 648"/>
              <p:cNvSpPr/>
              <p:nvPr/>
            </p:nvSpPr>
            <p:spPr>
              <a:xfrm rot="20842196">
                <a:off x="5442242" y="488526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0" name="Oval 649"/>
              <p:cNvSpPr/>
              <p:nvPr/>
            </p:nvSpPr>
            <p:spPr>
              <a:xfrm rot="20842196">
                <a:off x="5459291" y="507114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1" name="Oval 650"/>
              <p:cNvSpPr/>
              <p:nvPr/>
            </p:nvSpPr>
            <p:spPr>
              <a:xfrm rot="20842196">
                <a:off x="5690188" y="517184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2" name="Oval 651"/>
              <p:cNvSpPr/>
              <p:nvPr/>
            </p:nvSpPr>
            <p:spPr>
              <a:xfrm rot="20842196">
                <a:off x="5848606" y="499066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3" name="Oval 652"/>
              <p:cNvSpPr/>
              <p:nvPr/>
            </p:nvSpPr>
            <p:spPr>
              <a:xfrm rot="20842196">
                <a:off x="6001060" y="478286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4" name="Oval 653"/>
              <p:cNvSpPr/>
              <p:nvPr/>
            </p:nvSpPr>
            <p:spPr>
              <a:xfrm rot="20842196">
                <a:off x="6169416" y="464604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" name="Oval 654"/>
              <p:cNvSpPr/>
              <p:nvPr/>
            </p:nvSpPr>
            <p:spPr>
              <a:xfrm rot="20842196">
                <a:off x="6217055" y="484370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6" name="Oval 655"/>
              <p:cNvSpPr/>
              <p:nvPr/>
            </p:nvSpPr>
            <p:spPr>
              <a:xfrm rot="20842196">
                <a:off x="6080227" y="500816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7" name="Oval 656"/>
              <p:cNvSpPr/>
              <p:nvPr/>
            </p:nvSpPr>
            <p:spPr>
              <a:xfrm rot="20842196">
                <a:off x="5859429" y="508896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8" name="Oval 657"/>
              <p:cNvSpPr/>
              <p:nvPr/>
            </p:nvSpPr>
            <p:spPr>
              <a:xfrm rot="20842196">
                <a:off x="5013665" y="475083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9" name="Oval 658"/>
              <p:cNvSpPr/>
              <p:nvPr/>
            </p:nvSpPr>
            <p:spPr>
              <a:xfrm rot="20842196">
                <a:off x="5691254" y="521818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0" name="Oval 659"/>
              <p:cNvSpPr/>
              <p:nvPr/>
            </p:nvSpPr>
            <p:spPr>
              <a:xfrm rot="20842196">
                <a:off x="6080569" y="513769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1" name="Oval 660"/>
              <p:cNvSpPr/>
              <p:nvPr/>
            </p:nvSpPr>
            <p:spPr>
              <a:xfrm rot="20842196">
                <a:off x="6449019" y="499073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2" name="Oval 661"/>
              <p:cNvSpPr/>
              <p:nvPr/>
            </p:nvSpPr>
            <p:spPr>
              <a:xfrm rot="20842196">
                <a:off x="6312192" y="515520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3" name="Oval 662"/>
              <p:cNvSpPr/>
              <p:nvPr/>
            </p:nvSpPr>
            <p:spPr>
              <a:xfrm rot="20842196">
                <a:off x="6091392" y="523600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664" name="Straight Connector 663"/>
              <p:cNvCxnSpPr/>
              <p:nvPr/>
            </p:nvCxnSpPr>
            <p:spPr>
              <a:xfrm flipV="1">
                <a:off x="2829919" y="5452019"/>
                <a:ext cx="1204456" cy="154578"/>
              </a:xfrm>
              <a:prstGeom prst="line">
                <a:avLst/>
              </a:prstGeom>
              <a:ln>
                <a:tailEnd type="none" w="lg" len="lg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65" name="Straight Connector 664"/>
              <p:cNvCxnSpPr/>
              <p:nvPr/>
            </p:nvCxnSpPr>
            <p:spPr>
              <a:xfrm rot="5400000" flipH="1" flipV="1">
                <a:off x="3953670" y="4887186"/>
                <a:ext cx="596423" cy="449044"/>
              </a:xfrm>
              <a:prstGeom prst="line">
                <a:avLst/>
              </a:prstGeom>
              <a:ln>
                <a:tailEnd type="none" w="lg" len="lg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66" name="Straight Connector 665"/>
              <p:cNvCxnSpPr/>
              <p:nvPr/>
            </p:nvCxnSpPr>
            <p:spPr>
              <a:xfrm rot="10800000">
                <a:off x="4343099" y="4827531"/>
                <a:ext cx="863006" cy="470122"/>
              </a:xfrm>
              <a:prstGeom prst="line">
                <a:avLst/>
              </a:prstGeom>
              <a:ln>
                <a:tailEnd type="none" w="lg" len="lg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67" name="Straight Connector 666"/>
              <p:cNvCxnSpPr/>
              <p:nvPr/>
            </p:nvCxnSpPr>
            <p:spPr>
              <a:xfrm rot="10800000">
                <a:off x="5058758" y="5220466"/>
                <a:ext cx="1655848" cy="14034"/>
              </a:xfrm>
              <a:prstGeom prst="line">
                <a:avLst/>
              </a:prstGeom>
              <a:ln>
                <a:tailEnd type="none" w="lg" len="lg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68" name="Straight Connector 667"/>
              <p:cNvCxnSpPr/>
              <p:nvPr/>
            </p:nvCxnSpPr>
            <p:spPr>
              <a:xfrm rot="10800000">
                <a:off x="5156987" y="5711639"/>
                <a:ext cx="1487458" cy="112269"/>
              </a:xfrm>
              <a:prstGeom prst="line">
                <a:avLst/>
              </a:prstGeom>
              <a:ln>
                <a:tailEnd type="none" w="lg" len="lg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69" name="Straight Connector 668"/>
              <p:cNvCxnSpPr/>
              <p:nvPr/>
            </p:nvCxnSpPr>
            <p:spPr>
              <a:xfrm rot="10800000" flipV="1">
                <a:off x="4462371" y="5662525"/>
                <a:ext cx="701631" cy="154368"/>
              </a:xfrm>
              <a:prstGeom prst="line">
                <a:avLst/>
              </a:prstGeom>
              <a:ln>
                <a:tailEnd type="none" w="lg" len="lg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70" name="Straight Connector 669"/>
              <p:cNvCxnSpPr/>
              <p:nvPr/>
            </p:nvCxnSpPr>
            <p:spPr>
              <a:xfrm rot="16200000" flipV="1">
                <a:off x="4244845" y="6090551"/>
                <a:ext cx="680628" cy="231536"/>
              </a:xfrm>
              <a:prstGeom prst="line">
                <a:avLst/>
              </a:prstGeom>
              <a:ln>
                <a:tailEnd type="none" w="lg" len="lg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507" name="TextBox 506"/>
            <p:cNvSpPr txBox="1"/>
            <p:nvPr/>
          </p:nvSpPr>
          <p:spPr>
            <a:xfrm>
              <a:off x="12927490" y="3019968"/>
              <a:ext cx="748867" cy="322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ps</a:t>
              </a:r>
              <a:r>
                <a:rPr lang="en-US" dirty="0" smtClean="0">
                  <a:solidFill>
                    <a:srgbClr val="000000"/>
                  </a:solidFill>
                </a:rPr>
                <a:t> 1</a:t>
              </a:r>
            </a:p>
          </p:txBody>
        </p:sp>
        <p:sp>
          <p:nvSpPr>
            <p:cNvPr id="508" name="TextBox 507"/>
            <p:cNvSpPr txBox="1"/>
            <p:nvPr/>
          </p:nvSpPr>
          <p:spPr>
            <a:xfrm>
              <a:off x="13329477" y="2735805"/>
              <a:ext cx="872341" cy="322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ps</a:t>
              </a:r>
              <a:r>
                <a:rPr lang="en-US" dirty="0" smtClean="0">
                  <a:solidFill>
                    <a:srgbClr val="000000"/>
                  </a:solidFill>
                </a:rPr>
                <a:t> 2</a:t>
              </a:r>
            </a:p>
          </p:txBody>
        </p:sp>
        <p:sp>
          <p:nvSpPr>
            <p:cNvPr id="509" name="TextBox 508"/>
            <p:cNvSpPr txBox="1"/>
            <p:nvPr/>
          </p:nvSpPr>
          <p:spPr>
            <a:xfrm>
              <a:off x="14312227" y="2521493"/>
              <a:ext cx="720052" cy="322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ps</a:t>
              </a:r>
              <a:r>
                <a:rPr lang="en-US" dirty="0" smtClean="0">
                  <a:solidFill>
                    <a:srgbClr val="000000"/>
                  </a:solidFill>
                </a:rPr>
                <a:t> 3</a:t>
              </a:r>
            </a:p>
          </p:txBody>
        </p:sp>
        <p:sp>
          <p:nvSpPr>
            <p:cNvPr id="510" name="TextBox 509"/>
            <p:cNvSpPr txBox="1"/>
            <p:nvPr/>
          </p:nvSpPr>
          <p:spPr>
            <a:xfrm>
              <a:off x="15297098" y="2744731"/>
              <a:ext cx="825328" cy="322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ps</a:t>
              </a:r>
              <a:r>
                <a:rPr lang="en-US" dirty="0" smtClean="0">
                  <a:solidFill>
                    <a:srgbClr val="000000"/>
                  </a:solidFill>
                </a:rPr>
                <a:t> i</a:t>
              </a:r>
            </a:p>
          </p:txBody>
        </p:sp>
        <p:sp>
          <p:nvSpPr>
            <p:cNvPr id="511" name="TextBox 510"/>
            <p:cNvSpPr txBox="1"/>
            <p:nvPr/>
          </p:nvSpPr>
          <p:spPr>
            <a:xfrm>
              <a:off x="14994496" y="3214962"/>
              <a:ext cx="976603" cy="322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ps</a:t>
              </a:r>
              <a:r>
                <a:rPr lang="en-US" dirty="0" smtClean="0">
                  <a:solidFill>
                    <a:srgbClr val="000000"/>
                  </a:solidFill>
                </a:rPr>
                <a:t> i+1</a:t>
              </a:r>
            </a:p>
          </p:txBody>
        </p:sp>
        <p:sp>
          <p:nvSpPr>
            <p:cNvPr id="512" name="TextBox 511"/>
            <p:cNvSpPr txBox="1"/>
            <p:nvPr/>
          </p:nvSpPr>
          <p:spPr>
            <a:xfrm>
              <a:off x="13915356" y="3831180"/>
              <a:ext cx="829630" cy="322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ps</a:t>
              </a:r>
              <a:r>
                <a:rPr lang="en-US" dirty="0" smtClean="0">
                  <a:solidFill>
                    <a:srgbClr val="000000"/>
                  </a:solidFill>
                </a:rPr>
                <a:t> N</a:t>
              </a:r>
            </a:p>
          </p:txBody>
        </p:sp>
        <p:sp>
          <p:nvSpPr>
            <p:cNvPr id="513" name="TextBox 512"/>
            <p:cNvSpPr txBox="1"/>
            <p:nvPr/>
          </p:nvSpPr>
          <p:spPr>
            <a:xfrm>
              <a:off x="14415417" y="3521618"/>
              <a:ext cx="924020" cy="322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ps</a:t>
              </a:r>
              <a:r>
                <a:rPr lang="en-US" dirty="0" smtClean="0">
                  <a:solidFill>
                    <a:srgbClr val="000000"/>
                  </a:solidFill>
                </a:rPr>
                <a:t> N-1</a:t>
              </a:r>
            </a:p>
          </p:txBody>
        </p:sp>
      </p:grpSp>
      <p:sp>
        <p:nvSpPr>
          <p:cNvPr id="671" name="TextBox 670"/>
          <p:cNvSpPr txBox="1"/>
          <p:nvPr/>
        </p:nvSpPr>
        <p:spPr>
          <a:xfrm>
            <a:off x="10838691" y="5777361"/>
            <a:ext cx="1458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0000"/>
                </a:solidFill>
              </a:rPr>
              <a:t>locally </a:t>
            </a:r>
            <a:r>
              <a:rPr lang="en-US" b="1" dirty="0" smtClean="0">
                <a:solidFill>
                  <a:srgbClr val="000000"/>
                </a:solidFill>
              </a:rPr>
              <a:t>linear</a:t>
            </a:r>
            <a:endParaRPr lang="en-US" b="1" i="1" dirty="0" smtClean="0">
              <a:solidFill>
                <a:srgbClr val="000000"/>
              </a:solidFill>
            </a:endParaRPr>
          </a:p>
        </p:txBody>
      </p:sp>
      <p:grpSp>
        <p:nvGrpSpPr>
          <p:cNvPr id="672" name="Group 76"/>
          <p:cNvGrpSpPr/>
          <p:nvPr/>
        </p:nvGrpSpPr>
        <p:grpSpPr>
          <a:xfrm>
            <a:off x="7725264" y="4155441"/>
            <a:ext cx="1245858" cy="1824513"/>
            <a:chOff x="3899487" y="4815484"/>
            <a:chExt cx="1245858" cy="1824513"/>
          </a:xfrm>
        </p:grpSpPr>
        <p:cxnSp>
          <p:nvCxnSpPr>
            <p:cNvPr id="673" name="Straight Arrow Connector 672"/>
            <p:cNvCxnSpPr/>
            <p:nvPr/>
          </p:nvCxnSpPr>
          <p:spPr>
            <a:xfrm rot="16200000" flipV="1">
              <a:off x="3821525" y="5399826"/>
              <a:ext cx="1188606" cy="1992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4" name="Straight Arrow Connector 673"/>
            <p:cNvCxnSpPr/>
            <p:nvPr/>
          </p:nvCxnSpPr>
          <p:spPr>
            <a:xfrm>
              <a:off x="4420271" y="6002878"/>
              <a:ext cx="725074" cy="21916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Straight Arrow Connector 674"/>
            <p:cNvCxnSpPr/>
            <p:nvPr/>
          </p:nvCxnSpPr>
          <p:spPr>
            <a:xfrm rot="5400000">
              <a:off x="3850069" y="6069794"/>
              <a:ext cx="619621" cy="520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6" name="Group 675"/>
          <p:cNvGrpSpPr/>
          <p:nvPr/>
        </p:nvGrpSpPr>
        <p:grpSpPr>
          <a:xfrm>
            <a:off x="7793992" y="4810816"/>
            <a:ext cx="954515" cy="838600"/>
            <a:chOff x="2480067" y="5333204"/>
            <a:chExt cx="954515" cy="838600"/>
          </a:xfrm>
        </p:grpSpPr>
        <p:sp>
          <p:nvSpPr>
            <p:cNvPr id="677" name="Parallelogram 676"/>
            <p:cNvSpPr/>
            <p:nvPr/>
          </p:nvSpPr>
          <p:spPr>
            <a:xfrm rot="2402783">
              <a:off x="2480067" y="5333204"/>
              <a:ext cx="954515" cy="838600"/>
            </a:xfrm>
            <a:prstGeom prst="parallelogram">
              <a:avLst>
                <a:gd name="adj" fmla="val 22923"/>
              </a:avLst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78" name="TextBox 677"/>
            <p:cNvSpPr txBox="1"/>
            <p:nvPr/>
          </p:nvSpPr>
          <p:spPr>
            <a:xfrm>
              <a:off x="2564786" y="5581399"/>
              <a:ext cx="8693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solidFill>
                    <a:srgbClr val="000000"/>
                  </a:solidFill>
                </a:rPr>
                <a:t>ps</a:t>
              </a:r>
              <a:r>
                <a:rPr lang="en-US" sz="1200" dirty="0" smtClean="0">
                  <a:solidFill>
                    <a:srgbClr val="000000"/>
                  </a:solidFill>
                </a:rPr>
                <a:t> model 1</a:t>
              </a:r>
            </a:p>
          </p:txBody>
        </p:sp>
      </p:grpSp>
      <p:sp>
        <p:nvSpPr>
          <p:cNvPr id="679" name="TextBox 678"/>
          <p:cNvSpPr txBox="1"/>
          <p:nvPr/>
        </p:nvSpPr>
        <p:spPr>
          <a:xfrm>
            <a:off x="7463204" y="3175124"/>
            <a:ext cx="1576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Pose Space</a:t>
            </a:r>
            <a:endParaRPr lang="en-US" sz="2400" u="sng" dirty="0"/>
          </a:p>
        </p:txBody>
      </p:sp>
      <p:sp>
        <p:nvSpPr>
          <p:cNvPr id="680" name="Rounded Rectangle 679"/>
          <p:cNvSpPr/>
          <p:nvPr/>
        </p:nvSpPr>
        <p:spPr>
          <a:xfrm>
            <a:off x="92737" y="2509226"/>
            <a:ext cx="6365612" cy="406043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1" name="Group 6"/>
          <p:cNvGrpSpPr/>
          <p:nvPr/>
        </p:nvGrpSpPr>
        <p:grpSpPr>
          <a:xfrm>
            <a:off x="670476" y="3840713"/>
            <a:ext cx="616875" cy="1366442"/>
            <a:chOff x="2664891" y="1198932"/>
            <a:chExt cx="616875" cy="1636344"/>
          </a:xfrm>
        </p:grpSpPr>
        <p:cxnSp>
          <p:nvCxnSpPr>
            <p:cNvPr id="682" name="Straight Arrow Connector 7"/>
            <p:cNvCxnSpPr/>
            <p:nvPr/>
          </p:nvCxnSpPr>
          <p:spPr>
            <a:xfrm rot="5400000" flipH="1" flipV="1">
              <a:off x="2651330" y="2204840"/>
              <a:ext cx="1255709" cy="516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3" name="TextBox 8"/>
            <p:cNvSpPr txBox="1"/>
            <p:nvPr/>
          </p:nvSpPr>
          <p:spPr>
            <a:xfrm>
              <a:off x="2664891" y="1198932"/>
              <a:ext cx="595836" cy="4422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HoG</a:t>
              </a:r>
              <a:endParaRPr lang="en-US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684" name="Group 9"/>
          <p:cNvGrpSpPr/>
          <p:nvPr/>
        </p:nvGrpSpPr>
        <p:grpSpPr>
          <a:xfrm>
            <a:off x="1275835" y="3815361"/>
            <a:ext cx="1342777" cy="1398144"/>
            <a:chOff x="3270250" y="1443482"/>
            <a:chExt cx="1342777" cy="1398144"/>
          </a:xfrm>
        </p:grpSpPr>
        <p:cxnSp>
          <p:nvCxnSpPr>
            <p:cNvPr id="685" name="Straight Arrow Connector 684"/>
            <p:cNvCxnSpPr/>
            <p:nvPr/>
          </p:nvCxnSpPr>
          <p:spPr>
            <a:xfrm rot="5400000" flipH="1" flipV="1">
              <a:off x="3044142" y="1990101"/>
              <a:ext cx="1077633" cy="62541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6" name="TextBox 685"/>
            <p:cNvSpPr txBox="1"/>
            <p:nvPr/>
          </p:nvSpPr>
          <p:spPr>
            <a:xfrm>
              <a:off x="3606922" y="1443482"/>
              <a:ext cx="10061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contours</a:t>
              </a:r>
            </a:p>
          </p:txBody>
        </p:sp>
      </p:grpSp>
      <p:grpSp>
        <p:nvGrpSpPr>
          <p:cNvPr id="687" name="Group 12"/>
          <p:cNvGrpSpPr/>
          <p:nvPr/>
        </p:nvGrpSpPr>
        <p:grpSpPr>
          <a:xfrm>
            <a:off x="1294885" y="5090442"/>
            <a:ext cx="1896203" cy="369332"/>
            <a:chOff x="3289300" y="2718563"/>
            <a:chExt cx="1896203" cy="369332"/>
          </a:xfrm>
        </p:grpSpPr>
        <p:cxnSp>
          <p:nvCxnSpPr>
            <p:cNvPr id="688" name="Straight Arrow Connector 687"/>
            <p:cNvCxnSpPr/>
            <p:nvPr/>
          </p:nvCxnSpPr>
          <p:spPr>
            <a:xfrm>
              <a:off x="3289300" y="2841625"/>
              <a:ext cx="803706" cy="6000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9" name="TextBox 688"/>
            <p:cNvSpPr txBox="1"/>
            <p:nvPr/>
          </p:nvSpPr>
          <p:spPr>
            <a:xfrm>
              <a:off x="4096105" y="2718563"/>
              <a:ext cx="108939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geometry</a:t>
              </a:r>
            </a:p>
          </p:txBody>
        </p:sp>
      </p:grpSp>
      <p:grpSp>
        <p:nvGrpSpPr>
          <p:cNvPr id="690" name="Group 15"/>
          <p:cNvGrpSpPr/>
          <p:nvPr/>
        </p:nvGrpSpPr>
        <p:grpSpPr>
          <a:xfrm>
            <a:off x="1279010" y="5219854"/>
            <a:ext cx="1633567" cy="1064816"/>
            <a:chOff x="3273425" y="2847975"/>
            <a:chExt cx="1633567" cy="1064816"/>
          </a:xfrm>
        </p:grpSpPr>
        <p:cxnSp>
          <p:nvCxnSpPr>
            <p:cNvPr id="691" name="Straight Arrow Connector 690"/>
            <p:cNvCxnSpPr/>
            <p:nvPr/>
          </p:nvCxnSpPr>
          <p:spPr>
            <a:xfrm>
              <a:off x="3273425" y="2847975"/>
              <a:ext cx="807967" cy="76177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2" name="TextBox 691"/>
            <p:cNvSpPr txBox="1"/>
            <p:nvPr/>
          </p:nvSpPr>
          <p:spPr>
            <a:xfrm>
              <a:off x="3433474" y="3543459"/>
              <a:ext cx="14735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segmentation</a:t>
              </a:r>
            </a:p>
          </p:txBody>
        </p:sp>
      </p:grpSp>
      <p:grpSp>
        <p:nvGrpSpPr>
          <p:cNvPr id="693" name="Group 18"/>
          <p:cNvGrpSpPr/>
          <p:nvPr/>
        </p:nvGrpSpPr>
        <p:grpSpPr>
          <a:xfrm>
            <a:off x="92737" y="5213504"/>
            <a:ext cx="1176748" cy="810964"/>
            <a:chOff x="2087152" y="2841625"/>
            <a:chExt cx="1176748" cy="810964"/>
          </a:xfrm>
        </p:grpSpPr>
        <p:cxnSp>
          <p:nvCxnSpPr>
            <p:cNvPr id="694" name="Straight Arrow Connector 693"/>
            <p:cNvCxnSpPr/>
            <p:nvPr/>
          </p:nvCxnSpPr>
          <p:spPr>
            <a:xfrm rot="10800000" flipV="1">
              <a:off x="2560772" y="2841625"/>
              <a:ext cx="703128" cy="22252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5" name="TextBox 694"/>
            <p:cNvSpPr txBox="1"/>
            <p:nvPr/>
          </p:nvSpPr>
          <p:spPr>
            <a:xfrm>
              <a:off x="2087152" y="3006258"/>
              <a:ext cx="81551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optical </a:t>
              </a:r>
              <a:br>
                <a:rPr lang="en-US" dirty="0" smtClean="0">
                  <a:solidFill>
                    <a:srgbClr val="000000"/>
                  </a:solidFill>
                </a:rPr>
              </a:br>
              <a:r>
                <a:rPr lang="en-US" dirty="0" smtClean="0">
                  <a:solidFill>
                    <a:srgbClr val="000000"/>
                  </a:solidFill>
                </a:rPr>
                <a:t>flow</a:t>
              </a:r>
            </a:p>
          </p:txBody>
        </p:sp>
      </p:grpSp>
      <p:grpSp>
        <p:nvGrpSpPr>
          <p:cNvPr id="696" name="Group 21"/>
          <p:cNvGrpSpPr/>
          <p:nvPr/>
        </p:nvGrpSpPr>
        <p:grpSpPr>
          <a:xfrm>
            <a:off x="735469" y="5226203"/>
            <a:ext cx="659155" cy="1014399"/>
            <a:chOff x="2729884" y="2854324"/>
            <a:chExt cx="659155" cy="1014399"/>
          </a:xfrm>
        </p:grpSpPr>
        <p:cxnSp>
          <p:nvCxnSpPr>
            <p:cNvPr id="697" name="Straight Arrow Connector 696"/>
            <p:cNvCxnSpPr/>
            <p:nvPr/>
          </p:nvCxnSpPr>
          <p:spPr>
            <a:xfrm rot="5400000">
              <a:off x="2860189" y="3146904"/>
              <a:ext cx="708991" cy="12383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8" name="TextBox 697"/>
            <p:cNvSpPr txBox="1"/>
            <p:nvPr/>
          </p:nvSpPr>
          <p:spPr>
            <a:xfrm>
              <a:off x="2729884" y="3499391"/>
              <a:ext cx="65915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color</a:t>
              </a:r>
            </a:p>
          </p:txBody>
        </p:sp>
      </p:grpSp>
      <p:grpSp>
        <p:nvGrpSpPr>
          <p:cNvPr id="699" name="Group 24"/>
          <p:cNvGrpSpPr/>
          <p:nvPr/>
        </p:nvGrpSpPr>
        <p:grpSpPr>
          <a:xfrm>
            <a:off x="190155" y="4434804"/>
            <a:ext cx="1076156" cy="778043"/>
            <a:chOff x="2184570" y="2062925"/>
            <a:chExt cx="1076156" cy="778043"/>
          </a:xfrm>
        </p:grpSpPr>
        <p:cxnSp>
          <p:nvCxnSpPr>
            <p:cNvPr id="700" name="Straight Arrow Connector 699"/>
            <p:cNvCxnSpPr/>
            <p:nvPr/>
          </p:nvCxnSpPr>
          <p:spPr>
            <a:xfrm rot="10800000">
              <a:off x="2514341" y="2344419"/>
              <a:ext cx="746385" cy="49654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1" name="TextBox 700"/>
            <p:cNvSpPr txBox="1"/>
            <p:nvPr/>
          </p:nvSpPr>
          <p:spPr>
            <a:xfrm>
              <a:off x="2184570" y="2062925"/>
              <a:ext cx="3440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…</a:t>
              </a:r>
            </a:p>
          </p:txBody>
        </p:sp>
      </p:grpSp>
      <p:sp>
        <p:nvSpPr>
          <p:cNvPr id="702" name="TextBox 701"/>
          <p:cNvSpPr txBox="1"/>
          <p:nvPr/>
        </p:nvSpPr>
        <p:spPr>
          <a:xfrm>
            <a:off x="4204505" y="3460200"/>
            <a:ext cx="1573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rgbClr val="000000"/>
                </a:solidFill>
              </a:rPr>
              <a:t>2D analogy</a:t>
            </a:r>
          </a:p>
        </p:txBody>
      </p:sp>
      <p:grpSp>
        <p:nvGrpSpPr>
          <p:cNvPr id="703" name="Group 702"/>
          <p:cNvGrpSpPr/>
          <p:nvPr/>
        </p:nvGrpSpPr>
        <p:grpSpPr>
          <a:xfrm>
            <a:off x="3629563" y="4084850"/>
            <a:ext cx="2647461" cy="1965697"/>
            <a:chOff x="5232777" y="2424016"/>
            <a:chExt cx="2647461" cy="1965697"/>
          </a:xfrm>
        </p:grpSpPr>
        <p:grpSp>
          <p:nvGrpSpPr>
            <p:cNvPr id="704" name="Group 40"/>
            <p:cNvGrpSpPr/>
            <p:nvPr/>
          </p:nvGrpSpPr>
          <p:grpSpPr>
            <a:xfrm>
              <a:off x="5232777" y="2883845"/>
              <a:ext cx="2647462" cy="1343513"/>
              <a:chOff x="2403885" y="1474300"/>
              <a:chExt cx="4535241" cy="2301495"/>
            </a:xfrm>
          </p:grpSpPr>
          <p:cxnSp>
            <p:nvCxnSpPr>
              <p:cNvPr id="708" name="Straight Arrow Connector 707"/>
              <p:cNvCxnSpPr/>
              <p:nvPr/>
            </p:nvCxnSpPr>
            <p:spPr>
              <a:xfrm rot="5400000" flipH="1" flipV="1">
                <a:off x="1536498" y="2624254"/>
                <a:ext cx="2301495" cy="158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9" name="Straight Arrow Connector 708"/>
              <p:cNvCxnSpPr/>
              <p:nvPr/>
            </p:nvCxnSpPr>
            <p:spPr>
              <a:xfrm>
                <a:off x="2701281" y="3753962"/>
                <a:ext cx="3826962" cy="158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0" name="Oval 709"/>
              <p:cNvSpPr/>
              <p:nvPr/>
            </p:nvSpPr>
            <p:spPr>
              <a:xfrm>
                <a:off x="2860593" y="358990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1" name="Oval 710"/>
              <p:cNvSpPr/>
              <p:nvPr/>
            </p:nvSpPr>
            <p:spPr>
              <a:xfrm>
                <a:off x="2925326" y="315296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2" name="Oval 711"/>
              <p:cNvSpPr/>
              <p:nvPr/>
            </p:nvSpPr>
            <p:spPr>
              <a:xfrm>
                <a:off x="3192262" y="316534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3" name="Oval 712"/>
              <p:cNvSpPr/>
              <p:nvPr/>
            </p:nvSpPr>
            <p:spPr>
              <a:xfrm>
                <a:off x="3386462" y="289592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4" name="Oval 713"/>
              <p:cNvSpPr/>
              <p:nvPr/>
            </p:nvSpPr>
            <p:spPr>
              <a:xfrm>
                <a:off x="3580662" y="287194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5" name="Oval 714"/>
              <p:cNvSpPr/>
              <p:nvPr/>
            </p:nvSpPr>
            <p:spPr>
              <a:xfrm>
                <a:off x="3593022" y="264797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6" name="Oval 715"/>
              <p:cNvSpPr/>
              <p:nvPr/>
            </p:nvSpPr>
            <p:spPr>
              <a:xfrm>
                <a:off x="3787222" y="268762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7" name="Oval 716"/>
              <p:cNvSpPr/>
              <p:nvPr/>
            </p:nvSpPr>
            <p:spPr>
              <a:xfrm>
                <a:off x="3754123" y="243638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8" name="Oval 717"/>
              <p:cNvSpPr/>
              <p:nvPr/>
            </p:nvSpPr>
            <p:spPr>
              <a:xfrm>
                <a:off x="3957414" y="248513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9" name="Oval 718"/>
              <p:cNvSpPr/>
              <p:nvPr/>
            </p:nvSpPr>
            <p:spPr>
              <a:xfrm>
                <a:off x="4151614" y="255206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0" name="Oval 719"/>
              <p:cNvSpPr/>
              <p:nvPr/>
            </p:nvSpPr>
            <p:spPr>
              <a:xfrm>
                <a:off x="4278902" y="240661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1" name="Oval 720"/>
              <p:cNvSpPr/>
              <p:nvPr/>
            </p:nvSpPr>
            <p:spPr>
              <a:xfrm>
                <a:off x="4473102" y="243718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2" name="Oval 721"/>
              <p:cNvSpPr/>
              <p:nvPr/>
            </p:nvSpPr>
            <p:spPr>
              <a:xfrm>
                <a:off x="4667301" y="263138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3" name="Oval 722"/>
              <p:cNvSpPr/>
              <p:nvPr/>
            </p:nvSpPr>
            <p:spPr>
              <a:xfrm>
                <a:off x="4861501" y="268012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4" name="Oval 723"/>
              <p:cNvSpPr/>
              <p:nvPr/>
            </p:nvSpPr>
            <p:spPr>
              <a:xfrm>
                <a:off x="5055701" y="287432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5" name="Oval 724"/>
              <p:cNvSpPr/>
              <p:nvPr/>
            </p:nvSpPr>
            <p:spPr>
              <a:xfrm>
                <a:off x="5177165" y="275035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6" name="Oval 725"/>
              <p:cNvSpPr/>
              <p:nvPr/>
            </p:nvSpPr>
            <p:spPr>
              <a:xfrm>
                <a:off x="5371365" y="290819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7" name="Oval 726"/>
              <p:cNvSpPr/>
              <p:nvPr/>
            </p:nvSpPr>
            <p:spPr>
              <a:xfrm>
                <a:off x="5347358" y="309330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8" name="Oval 727"/>
              <p:cNvSpPr/>
              <p:nvPr/>
            </p:nvSpPr>
            <p:spPr>
              <a:xfrm>
                <a:off x="5550649" y="324204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9" name="Oval 728"/>
              <p:cNvSpPr/>
              <p:nvPr/>
            </p:nvSpPr>
            <p:spPr>
              <a:xfrm>
                <a:off x="5744849" y="309989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30" name="Oval 729"/>
              <p:cNvSpPr/>
              <p:nvPr/>
            </p:nvSpPr>
            <p:spPr>
              <a:xfrm>
                <a:off x="5939049" y="293046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31" name="Oval 730"/>
              <p:cNvSpPr/>
              <p:nvPr/>
            </p:nvSpPr>
            <p:spPr>
              <a:xfrm>
                <a:off x="6133249" y="283376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32" name="Oval 731"/>
              <p:cNvSpPr/>
              <p:nvPr/>
            </p:nvSpPr>
            <p:spPr>
              <a:xfrm>
                <a:off x="6136517" y="303705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33" name="Oval 732"/>
              <p:cNvSpPr/>
              <p:nvPr/>
            </p:nvSpPr>
            <p:spPr>
              <a:xfrm>
                <a:off x="5967039" y="316761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34" name="Oval 733"/>
              <p:cNvSpPr/>
              <p:nvPr/>
            </p:nvSpPr>
            <p:spPr>
              <a:xfrm>
                <a:off x="5733916" y="319818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35" name="Oval 734"/>
              <p:cNvSpPr/>
              <p:nvPr/>
            </p:nvSpPr>
            <p:spPr>
              <a:xfrm>
                <a:off x="4982551" y="268330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36" name="Oval 735"/>
              <p:cNvSpPr/>
              <p:nvPr/>
            </p:nvSpPr>
            <p:spPr>
              <a:xfrm>
                <a:off x="4694877" y="255024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37" name="Oval 736"/>
              <p:cNvSpPr/>
              <p:nvPr/>
            </p:nvSpPr>
            <p:spPr>
              <a:xfrm>
                <a:off x="3580662" y="309012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38" name="Oval 737"/>
              <p:cNvSpPr/>
              <p:nvPr/>
            </p:nvSpPr>
            <p:spPr>
              <a:xfrm>
                <a:off x="3774861" y="306614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39" name="Oval 738"/>
              <p:cNvSpPr/>
              <p:nvPr/>
            </p:nvSpPr>
            <p:spPr>
              <a:xfrm>
                <a:off x="3787222" y="284217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40" name="Oval 739"/>
              <p:cNvSpPr/>
              <p:nvPr/>
            </p:nvSpPr>
            <p:spPr>
              <a:xfrm>
                <a:off x="3981422" y="288182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41" name="Oval 740"/>
              <p:cNvSpPr/>
              <p:nvPr/>
            </p:nvSpPr>
            <p:spPr>
              <a:xfrm>
                <a:off x="3948322" y="263058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42" name="Oval 741"/>
              <p:cNvSpPr/>
              <p:nvPr/>
            </p:nvSpPr>
            <p:spPr>
              <a:xfrm>
                <a:off x="4151614" y="267933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43" name="Oval 742"/>
              <p:cNvSpPr/>
              <p:nvPr/>
            </p:nvSpPr>
            <p:spPr>
              <a:xfrm>
                <a:off x="4345814" y="274626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44" name="Oval 743"/>
              <p:cNvSpPr/>
              <p:nvPr/>
            </p:nvSpPr>
            <p:spPr>
              <a:xfrm>
                <a:off x="5541557" y="328750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45" name="Oval 744"/>
              <p:cNvSpPr/>
              <p:nvPr/>
            </p:nvSpPr>
            <p:spPr>
              <a:xfrm>
                <a:off x="5744849" y="343624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46" name="Oval 745"/>
              <p:cNvSpPr/>
              <p:nvPr/>
            </p:nvSpPr>
            <p:spPr>
              <a:xfrm>
                <a:off x="5939049" y="329409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47" name="Oval 746"/>
              <p:cNvSpPr/>
              <p:nvPr/>
            </p:nvSpPr>
            <p:spPr>
              <a:xfrm>
                <a:off x="6330717" y="323125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48" name="Oval 747"/>
              <p:cNvSpPr/>
              <p:nvPr/>
            </p:nvSpPr>
            <p:spPr>
              <a:xfrm>
                <a:off x="6161238" y="336181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49" name="Oval 748"/>
              <p:cNvSpPr/>
              <p:nvPr/>
            </p:nvSpPr>
            <p:spPr>
              <a:xfrm>
                <a:off x="5928116" y="339238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50" name="Oval 749"/>
              <p:cNvSpPr/>
              <p:nvPr/>
            </p:nvSpPr>
            <p:spPr>
              <a:xfrm rot="19295488">
                <a:off x="3384092" y="342566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51" name="Oval 750"/>
              <p:cNvSpPr/>
              <p:nvPr/>
            </p:nvSpPr>
            <p:spPr>
              <a:xfrm rot="19295488">
                <a:off x="3656916" y="345718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52" name="Oval 751"/>
              <p:cNvSpPr/>
              <p:nvPr/>
            </p:nvSpPr>
            <p:spPr>
              <a:xfrm rot="19295488">
                <a:off x="3675074" y="328458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53" name="Oval 752"/>
              <p:cNvSpPr/>
              <p:nvPr/>
            </p:nvSpPr>
            <p:spPr>
              <a:xfrm rot="19295488">
                <a:off x="3925308" y="328761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54" name="Oval 753"/>
              <p:cNvSpPr/>
              <p:nvPr/>
            </p:nvSpPr>
            <p:spPr>
              <a:xfrm rot="19295488">
                <a:off x="4021498" y="344757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55" name="Oval 754"/>
              <p:cNvSpPr/>
              <p:nvPr/>
            </p:nvSpPr>
            <p:spPr>
              <a:xfrm rot="19295488">
                <a:off x="4273208" y="343783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56" name="Oval 755"/>
              <p:cNvSpPr/>
              <p:nvPr/>
            </p:nvSpPr>
            <p:spPr>
              <a:xfrm rot="19295488">
                <a:off x="4337067" y="320579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57" name="Oval 756"/>
              <p:cNvSpPr/>
              <p:nvPr/>
            </p:nvSpPr>
            <p:spPr>
              <a:xfrm rot="19295488">
                <a:off x="4383982" y="295238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58" name="Oval 757"/>
              <p:cNvSpPr/>
              <p:nvPr/>
            </p:nvSpPr>
            <p:spPr>
              <a:xfrm rot="19295488">
                <a:off x="4476080" y="275595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59" name="Oval 758"/>
              <p:cNvSpPr/>
              <p:nvPr/>
            </p:nvSpPr>
            <p:spPr>
              <a:xfrm rot="19295488">
                <a:off x="4604938" y="291322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60" name="Oval 759"/>
              <p:cNvSpPr/>
              <p:nvPr/>
            </p:nvSpPr>
            <p:spPr>
              <a:xfrm rot="19295488">
                <a:off x="4553250" y="312082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61" name="Oval 760"/>
              <p:cNvSpPr/>
              <p:nvPr/>
            </p:nvSpPr>
            <p:spPr>
              <a:xfrm rot="19295488">
                <a:off x="4389565" y="328961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62" name="Oval 761"/>
              <p:cNvSpPr/>
              <p:nvPr/>
            </p:nvSpPr>
            <p:spPr>
              <a:xfrm rot="19295488">
                <a:off x="3480921" y="335295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63" name="Oval 762"/>
              <p:cNvSpPr/>
              <p:nvPr/>
            </p:nvSpPr>
            <p:spPr>
              <a:xfrm rot="19295488">
                <a:off x="4294322" y="347910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64" name="Oval 763"/>
              <p:cNvSpPr/>
              <p:nvPr/>
            </p:nvSpPr>
            <p:spPr>
              <a:xfrm rot="19295488">
                <a:off x="4609891" y="323732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65" name="Oval 764"/>
              <p:cNvSpPr/>
              <p:nvPr/>
            </p:nvSpPr>
            <p:spPr>
              <a:xfrm rot="19295488">
                <a:off x="4877762" y="294475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66" name="Oval 765"/>
              <p:cNvSpPr/>
              <p:nvPr/>
            </p:nvSpPr>
            <p:spPr>
              <a:xfrm rot="19295488">
                <a:off x="4826075" y="315235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67" name="Oval 766"/>
              <p:cNvSpPr/>
              <p:nvPr/>
            </p:nvSpPr>
            <p:spPr>
              <a:xfrm rot="19295488">
                <a:off x="4662390" y="332113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68" name="Oval 767"/>
              <p:cNvSpPr/>
              <p:nvPr/>
            </p:nvSpPr>
            <p:spPr>
              <a:xfrm rot="19295488">
                <a:off x="4651181" y="262737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69" name="Oval 768"/>
              <p:cNvSpPr/>
              <p:nvPr/>
            </p:nvSpPr>
            <p:spPr>
              <a:xfrm rot="19295488">
                <a:off x="4924005" y="265890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70" name="Oval 769"/>
              <p:cNvSpPr/>
              <p:nvPr/>
            </p:nvSpPr>
            <p:spPr>
              <a:xfrm rot="19295488">
                <a:off x="4942163" y="248629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71" name="Oval 770"/>
              <p:cNvSpPr/>
              <p:nvPr/>
            </p:nvSpPr>
            <p:spPr>
              <a:xfrm rot="19295488">
                <a:off x="5192397" y="248932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72" name="Oval 771"/>
              <p:cNvSpPr/>
              <p:nvPr/>
            </p:nvSpPr>
            <p:spPr>
              <a:xfrm rot="19295488">
                <a:off x="5288587" y="264929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73" name="Oval 772"/>
              <p:cNvSpPr/>
              <p:nvPr/>
            </p:nvSpPr>
            <p:spPr>
              <a:xfrm rot="19295488">
                <a:off x="5540297" y="263955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74" name="Oval 773"/>
              <p:cNvSpPr/>
              <p:nvPr/>
            </p:nvSpPr>
            <p:spPr>
              <a:xfrm rot="19295488">
                <a:off x="5604156" y="240751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75" name="Oval 774"/>
              <p:cNvSpPr/>
              <p:nvPr/>
            </p:nvSpPr>
            <p:spPr>
              <a:xfrm rot="19295488">
                <a:off x="5651071" y="215409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76" name="Oval 775"/>
              <p:cNvSpPr/>
              <p:nvPr/>
            </p:nvSpPr>
            <p:spPr>
              <a:xfrm rot="19295488">
                <a:off x="5743169" y="195767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77" name="Oval 776"/>
              <p:cNvSpPr/>
              <p:nvPr/>
            </p:nvSpPr>
            <p:spPr>
              <a:xfrm rot="19295488">
                <a:off x="5872027" y="211494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78" name="Oval 777"/>
              <p:cNvSpPr/>
              <p:nvPr/>
            </p:nvSpPr>
            <p:spPr>
              <a:xfrm rot="19295488">
                <a:off x="5820339" y="232254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79" name="Oval 778"/>
              <p:cNvSpPr/>
              <p:nvPr/>
            </p:nvSpPr>
            <p:spPr>
              <a:xfrm rot="19295488">
                <a:off x="5656654" y="249132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80" name="Oval 779"/>
              <p:cNvSpPr/>
              <p:nvPr/>
            </p:nvSpPr>
            <p:spPr>
              <a:xfrm rot="19295488">
                <a:off x="4748010" y="255466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81" name="Oval 780"/>
              <p:cNvSpPr/>
              <p:nvPr/>
            </p:nvSpPr>
            <p:spPr>
              <a:xfrm rot="19295488">
                <a:off x="5561411" y="268082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82" name="Oval 781"/>
              <p:cNvSpPr/>
              <p:nvPr/>
            </p:nvSpPr>
            <p:spPr>
              <a:xfrm rot="19295488">
                <a:off x="5876980" y="243903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83" name="Oval 782"/>
              <p:cNvSpPr/>
              <p:nvPr/>
            </p:nvSpPr>
            <p:spPr>
              <a:xfrm rot="19295488">
                <a:off x="6144851" y="214646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84" name="Oval 783"/>
              <p:cNvSpPr/>
              <p:nvPr/>
            </p:nvSpPr>
            <p:spPr>
              <a:xfrm rot="19295488">
                <a:off x="6093164" y="235406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85" name="Oval 784"/>
              <p:cNvSpPr/>
              <p:nvPr/>
            </p:nvSpPr>
            <p:spPr>
              <a:xfrm rot="19295488">
                <a:off x="5929479" y="252285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86" name="Oval 785"/>
              <p:cNvSpPr/>
              <p:nvPr/>
            </p:nvSpPr>
            <p:spPr>
              <a:xfrm rot="1546708">
                <a:off x="2872836" y="219081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87" name="Oval 786"/>
              <p:cNvSpPr/>
              <p:nvPr/>
            </p:nvSpPr>
            <p:spPr>
              <a:xfrm rot="1546708">
                <a:off x="3121154" y="182550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88" name="Oval 787"/>
              <p:cNvSpPr/>
              <p:nvPr/>
            </p:nvSpPr>
            <p:spPr>
              <a:xfrm rot="1546708">
                <a:off x="3356138" y="195274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89" name="Oval 788"/>
              <p:cNvSpPr/>
              <p:nvPr/>
            </p:nvSpPr>
            <p:spPr>
              <a:xfrm rot="1546708">
                <a:off x="3648182" y="179458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90" name="Oval 789"/>
              <p:cNvSpPr/>
              <p:nvPr/>
            </p:nvSpPr>
            <p:spPr>
              <a:xfrm rot="1546708">
                <a:off x="3833483" y="185745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91" name="Oval 790"/>
              <p:cNvSpPr/>
              <p:nvPr/>
            </p:nvSpPr>
            <p:spPr>
              <a:xfrm rot="1546708">
                <a:off x="3942018" y="166114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92" name="Oval 791"/>
              <p:cNvSpPr/>
              <p:nvPr/>
            </p:nvSpPr>
            <p:spPr>
              <a:xfrm rot="1546708">
                <a:off x="4099644" y="178131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93" name="Oval 792"/>
              <p:cNvSpPr/>
              <p:nvPr/>
            </p:nvSpPr>
            <p:spPr>
              <a:xfrm rot="1546708">
                <a:off x="4179103" y="154067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94" name="Oval 793"/>
              <p:cNvSpPr/>
              <p:nvPr/>
            </p:nvSpPr>
            <p:spPr>
              <a:xfrm rot="1546708">
                <a:off x="4340963" y="167298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95" name="Oval 794"/>
              <p:cNvSpPr/>
              <p:nvPr/>
            </p:nvSpPr>
            <p:spPr>
              <a:xfrm rot="1546708">
                <a:off x="4486729" y="181770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96" name="Oval 795"/>
              <p:cNvSpPr/>
              <p:nvPr/>
            </p:nvSpPr>
            <p:spPr>
              <a:xfrm rot="1546708">
                <a:off x="4664605" y="174209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97" name="Oval 796"/>
              <p:cNvSpPr/>
              <p:nvPr/>
            </p:nvSpPr>
            <p:spPr>
              <a:xfrm rot="1546708">
                <a:off x="4826185" y="185407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98" name="Oval 797"/>
              <p:cNvSpPr/>
              <p:nvPr/>
            </p:nvSpPr>
            <p:spPr>
              <a:xfrm rot="1546708">
                <a:off x="4916602" y="211340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99" name="Oval 798"/>
              <p:cNvSpPr/>
              <p:nvPr/>
            </p:nvSpPr>
            <p:spPr>
              <a:xfrm rot="1546708">
                <a:off x="5070275" y="224175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00" name="Oval 799"/>
              <p:cNvSpPr/>
              <p:nvPr/>
            </p:nvSpPr>
            <p:spPr>
              <a:xfrm rot="1546708">
                <a:off x="5160693" y="250108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01" name="Oval 800"/>
              <p:cNvSpPr/>
              <p:nvPr/>
            </p:nvSpPr>
            <p:spPr>
              <a:xfrm rot="1546708">
                <a:off x="5323985" y="244227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02" name="Oval 801"/>
              <p:cNvSpPr/>
              <p:nvPr/>
            </p:nvSpPr>
            <p:spPr>
              <a:xfrm rot="1546708">
                <a:off x="5430216" y="266885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03" name="Oval 802"/>
              <p:cNvSpPr/>
              <p:nvPr/>
            </p:nvSpPr>
            <p:spPr>
              <a:xfrm rot="1546708">
                <a:off x="5328095" y="282510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04" name="Oval 803"/>
              <p:cNvSpPr/>
              <p:nvPr/>
            </p:nvSpPr>
            <p:spPr>
              <a:xfrm rot="1546708">
                <a:off x="5446467" y="304745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05" name="Oval 804"/>
              <p:cNvSpPr/>
              <p:nvPr/>
            </p:nvSpPr>
            <p:spPr>
              <a:xfrm rot="1546708">
                <a:off x="5683163" y="300390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06" name="Oval 805"/>
              <p:cNvSpPr/>
              <p:nvPr/>
            </p:nvSpPr>
            <p:spPr>
              <a:xfrm rot="1546708">
                <a:off x="5931720" y="293579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07" name="Oval 806"/>
              <p:cNvSpPr/>
              <p:nvPr/>
            </p:nvSpPr>
            <p:spPr>
              <a:xfrm rot="1546708">
                <a:off x="6148648" y="293317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08" name="Oval 807"/>
              <p:cNvSpPr/>
              <p:nvPr/>
            </p:nvSpPr>
            <p:spPr>
              <a:xfrm rot="1546708">
                <a:off x="6063182" y="311765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09" name="Oval 808"/>
              <p:cNvSpPr/>
              <p:nvPr/>
            </p:nvSpPr>
            <p:spPr>
              <a:xfrm rot="1546708">
                <a:off x="5853788" y="316151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10" name="Oval 809"/>
              <p:cNvSpPr/>
              <p:nvPr/>
            </p:nvSpPr>
            <p:spPr>
              <a:xfrm rot="1546708">
                <a:off x="5630571" y="308766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11" name="Oval 810"/>
              <p:cNvSpPr/>
              <p:nvPr/>
            </p:nvSpPr>
            <p:spPr>
              <a:xfrm rot="1546708">
                <a:off x="5177896" y="229726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12" name="Oval 811"/>
              <p:cNvSpPr/>
              <p:nvPr/>
            </p:nvSpPr>
            <p:spPr>
              <a:xfrm rot="1546708">
                <a:off x="4976719" y="205233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13" name="Oval 812"/>
              <p:cNvSpPr/>
              <p:nvPr/>
            </p:nvSpPr>
            <p:spPr>
              <a:xfrm rot="1546708">
                <a:off x="3738600" y="205391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14" name="Oval 813"/>
              <p:cNvSpPr/>
              <p:nvPr/>
            </p:nvSpPr>
            <p:spPr>
              <a:xfrm rot="1546708">
                <a:off x="3923901" y="211678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15" name="Oval 814"/>
              <p:cNvSpPr/>
              <p:nvPr/>
            </p:nvSpPr>
            <p:spPr>
              <a:xfrm rot="1546708">
                <a:off x="4032435" y="192047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16" name="Oval 815"/>
              <p:cNvSpPr/>
              <p:nvPr/>
            </p:nvSpPr>
            <p:spPr>
              <a:xfrm rot="1546708">
                <a:off x="4190061" y="204064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17" name="Oval 816"/>
              <p:cNvSpPr/>
              <p:nvPr/>
            </p:nvSpPr>
            <p:spPr>
              <a:xfrm rot="1546708">
                <a:off x="4269520" y="180000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18" name="Oval 817"/>
              <p:cNvSpPr/>
              <p:nvPr/>
            </p:nvSpPr>
            <p:spPr>
              <a:xfrm rot="1546708">
                <a:off x="4431381" y="193231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19" name="Oval 818"/>
              <p:cNvSpPr/>
              <p:nvPr/>
            </p:nvSpPr>
            <p:spPr>
              <a:xfrm rot="1546708">
                <a:off x="4577147" y="207703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20" name="Oval 819"/>
              <p:cNvSpPr/>
              <p:nvPr/>
            </p:nvSpPr>
            <p:spPr>
              <a:xfrm rot="1546708">
                <a:off x="5418513" y="308443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21" name="Oval 820"/>
              <p:cNvSpPr/>
              <p:nvPr/>
            </p:nvSpPr>
            <p:spPr>
              <a:xfrm rot="1546708">
                <a:off x="5536885" y="330678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22" name="Oval 821"/>
              <p:cNvSpPr/>
              <p:nvPr/>
            </p:nvSpPr>
            <p:spPr>
              <a:xfrm rot="1546708">
                <a:off x="5773581" y="326323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23" name="Oval 822"/>
              <p:cNvSpPr/>
              <p:nvPr/>
            </p:nvSpPr>
            <p:spPr>
              <a:xfrm rot="1546708">
                <a:off x="6153599" y="337698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24" name="Oval 823"/>
              <p:cNvSpPr/>
              <p:nvPr/>
            </p:nvSpPr>
            <p:spPr>
              <a:xfrm rot="1546708">
                <a:off x="5944205" y="342084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25" name="Oval 824"/>
              <p:cNvSpPr/>
              <p:nvPr/>
            </p:nvSpPr>
            <p:spPr>
              <a:xfrm rot="1546708">
                <a:off x="5720989" y="334699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26" name="Oval 825"/>
              <p:cNvSpPr/>
              <p:nvPr/>
            </p:nvSpPr>
            <p:spPr>
              <a:xfrm rot="20842196">
                <a:off x="3415667" y="227058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27" name="Oval 826"/>
              <p:cNvSpPr/>
              <p:nvPr/>
            </p:nvSpPr>
            <p:spPr>
              <a:xfrm rot="20842196">
                <a:off x="3647630" y="241761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28" name="Oval 827"/>
              <p:cNvSpPr/>
              <p:nvPr/>
            </p:nvSpPr>
            <p:spPr>
              <a:xfrm rot="20842196">
                <a:off x="3739047" y="227008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29" name="Oval 828"/>
              <p:cNvSpPr/>
              <p:nvPr/>
            </p:nvSpPr>
            <p:spPr>
              <a:xfrm rot="20842196">
                <a:off x="3963060" y="238163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30" name="Oval 829"/>
              <p:cNvSpPr/>
              <p:nvPr/>
            </p:nvSpPr>
            <p:spPr>
              <a:xfrm rot="20842196">
                <a:off x="3980109" y="256751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31" name="Oval 830"/>
              <p:cNvSpPr/>
              <p:nvPr/>
            </p:nvSpPr>
            <p:spPr>
              <a:xfrm rot="20842196">
                <a:off x="4211006" y="266821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32" name="Oval 831"/>
              <p:cNvSpPr/>
              <p:nvPr/>
            </p:nvSpPr>
            <p:spPr>
              <a:xfrm rot="20842196">
                <a:off x="4369424" y="248703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33" name="Oval 832"/>
              <p:cNvSpPr/>
              <p:nvPr/>
            </p:nvSpPr>
            <p:spPr>
              <a:xfrm rot="20842196">
                <a:off x="4521877" y="227924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34" name="Oval 833"/>
              <p:cNvSpPr/>
              <p:nvPr/>
            </p:nvSpPr>
            <p:spPr>
              <a:xfrm rot="20842196">
                <a:off x="4690233" y="214241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35" name="Oval 834"/>
              <p:cNvSpPr/>
              <p:nvPr/>
            </p:nvSpPr>
            <p:spPr>
              <a:xfrm rot="20842196">
                <a:off x="4737873" y="234007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36" name="Oval 835"/>
              <p:cNvSpPr/>
              <p:nvPr/>
            </p:nvSpPr>
            <p:spPr>
              <a:xfrm rot="20842196">
                <a:off x="4601044" y="250453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37" name="Oval 836"/>
              <p:cNvSpPr/>
              <p:nvPr/>
            </p:nvSpPr>
            <p:spPr>
              <a:xfrm rot="20842196">
                <a:off x="4380246" y="258534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38" name="Oval 837"/>
              <p:cNvSpPr/>
              <p:nvPr/>
            </p:nvSpPr>
            <p:spPr>
              <a:xfrm rot="20842196">
                <a:off x="3534482" y="224721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39" name="Oval 838"/>
              <p:cNvSpPr/>
              <p:nvPr/>
            </p:nvSpPr>
            <p:spPr>
              <a:xfrm rot="20842196">
                <a:off x="4212072" y="271455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40" name="Oval 839"/>
              <p:cNvSpPr/>
              <p:nvPr/>
            </p:nvSpPr>
            <p:spPr>
              <a:xfrm rot="20842196">
                <a:off x="4601387" y="263407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41" name="Oval 840"/>
              <p:cNvSpPr/>
              <p:nvPr/>
            </p:nvSpPr>
            <p:spPr>
              <a:xfrm rot="20842196">
                <a:off x="4969836" y="248711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42" name="Oval 841"/>
              <p:cNvSpPr/>
              <p:nvPr/>
            </p:nvSpPr>
            <p:spPr>
              <a:xfrm rot="20842196">
                <a:off x="4833008" y="265157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43" name="Oval 842"/>
              <p:cNvSpPr/>
              <p:nvPr/>
            </p:nvSpPr>
            <p:spPr>
              <a:xfrm rot="20842196">
                <a:off x="4612210" y="273237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44" name="Oval 843"/>
              <p:cNvSpPr/>
              <p:nvPr/>
            </p:nvSpPr>
            <p:spPr>
              <a:xfrm rot="20842196">
                <a:off x="4903827" y="210278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45" name="Oval 844"/>
              <p:cNvSpPr/>
              <p:nvPr/>
            </p:nvSpPr>
            <p:spPr>
              <a:xfrm rot="20842196">
                <a:off x="5135789" y="224982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46" name="Oval 845"/>
              <p:cNvSpPr/>
              <p:nvPr/>
            </p:nvSpPr>
            <p:spPr>
              <a:xfrm rot="20842196">
                <a:off x="5227207" y="210228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47" name="Oval 846"/>
              <p:cNvSpPr/>
              <p:nvPr/>
            </p:nvSpPr>
            <p:spPr>
              <a:xfrm rot="20842196">
                <a:off x="5451219" y="221384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48" name="Oval 847"/>
              <p:cNvSpPr/>
              <p:nvPr/>
            </p:nvSpPr>
            <p:spPr>
              <a:xfrm rot="20842196">
                <a:off x="5468268" y="239972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49" name="Oval 848"/>
              <p:cNvSpPr/>
              <p:nvPr/>
            </p:nvSpPr>
            <p:spPr>
              <a:xfrm rot="20842196">
                <a:off x="5699165" y="250042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50" name="Oval 849"/>
              <p:cNvSpPr/>
              <p:nvPr/>
            </p:nvSpPr>
            <p:spPr>
              <a:xfrm rot="20842196">
                <a:off x="5857583" y="231924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51" name="Oval 850"/>
              <p:cNvSpPr/>
              <p:nvPr/>
            </p:nvSpPr>
            <p:spPr>
              <a:xfrm rot="20842196">
                <a:off x="6010037" y="211145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52" name="Oval 851"/>
              <p:cNvSpPr/>
              <p:nvPr/>
            </p:nvSpPr>
            <p:spPr>
              <a:xfrm rot="20842196">
                <a:off x="6178393" y="197462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53" name="Oval 852"/>
              <p:cNvSpPr/>
              <p:nvPr/>
            </p:nvSpPr>
            <p:spPr>
              <a:xfrm rot="20842196">
                <a:off x="6226033" y="217228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54" name="Oval 853"/>
              <p:cNvSpPr/>
              <p:nvPr/>
            </p:nvSpPr>
            <p:spPr>
              <a:xfrm rot="20842196">
                <a:off x="6089204" y="233674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55" name="Oval 189"/>
              <p:cNvSpPr/>
              <p:nvPr/>
            </p:nvSpPr>
            <p:spPr>
              <a:xfrm rot="20842196">
                <a:off x="5868406" y="241754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56" name="Oval 190"/>
              <p:cNvSpPr/>
              <p:nvPr/>
            </p:nvSpPr>
            <p:spPr>
              <a:xfrm rot="20842196">
                <a:off x="5022642" y="207942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57" name="Oval 191"/>
              <p:cNvSpPr/>
              <p:nvPr/>
            </p:nvSpPr>
            <p:spPr>
              <a:xfrm rot="20842196">
                <a:off x="5700231" y="254676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58" name="Oval 192"/>
              <p:cNvSpPr/>
              <p:nvPr/>
            </p:nvSpPr>
            <p:spPr>
              <a:xfrm rot="20842196">
                <a:off x="6089546" y="246627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59" name="Oval 193"/>
              <p:cNvSpPr/>
              <p:nvPr/>
            </p:nvSpPr>
            <p:spPr>
              <a:xfrm rot="20842196">
                <a:off x="6457996" y="231931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60" name="Oval 194"/>
              <p:cNvSpPr/>
              <p:nvPr/>
            </p:nvSpPr>
            <p:spPr>
              <a:xfrm rot="20842196">
                <a:off x="6321168" y="248378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61" name="Oval 195"/>
              <p:cNvSpPr/>
              <p:nvPr/>
            </p:nvSpPr>
            <p:spPr>
              <a:xfrm rot="20842196">
                <a:off x="6100370" y="256458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862" name="Straight Connector 196"/>
              <p:cNvCxnSpPr/>
              <p:nvPr/>
            </p:nvCxnSpPr>
            <p:spPr>
              <a:xfrm flipV="1">
                <a:off x="2403885" y="2413761"/>
                <a:ext cx="4535241" cy="549484"/>
              </a:xfrm>
              <a:prstGeom prst="line">
                <a:avLst/>
              </a:prstGeom>
              <a:ln>
                <a:tailEnd type="none" w="lg" len="lg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863" name="TextBox 862"/>
              <p:cNvSpPr txBox="1"/>
              <p:nvPr/>
            </p:nvSpPr>
            <p:spPr>
              <a:xfrm>
                <a:off x="2718460" y="2205886"/>
                <a:ext cx="2188374" cy="632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000000"/>
                    </a:solidFill>
                  </a:rPr>
                  <a:t>ps</a:t>
                </a:r>
                <a:r>
                  <a:rPr lang="en-US" dirty="0" smtClean="0">
                    <a:solidFill>
                      <a:srgbClr val="000000"/>
                    </a:solidFill>
                  </a:rPr>
                  <a:t> model</a:t>
                </a:r>
              </a:p>
            </p:txBody>
          </p:sp>
        </p:grpSp>
        <p:pic>
          <p:nvPicPr>
            <p:cNvPr id="705" name="Picture 704" descr="000105_normalized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79953" y="2424016"/>
              <a:ext cx="595727" cy="536154"/>
            </a:xfrm>
            <a:prstGeom prst="rect">
              <a:avLst/>
            </a:prstGeom>
          </p:spPr>
        </p:pic>
        <p:pic>
          <p:nvPicPr>
            <p:cNvPr id="706" name="Picture 705" descr="007386_normalized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31235" y="2643749"/>
              <a:ext cx="586758" cy="528082"/>
            </a:xfrm>
            <a:prstGeom prst="rect">
              <a:avLst/>
            </a:prstGeom>
          </p:spPr>
        </p:pic>
        <p:pic>
          <p:nvPicPr>
            <p:cNvPr id="707" name="Picture 706" descr="024965_normalized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88544" y="3859774"/>
              <a:ext cx="588821" cy="529939"/>
            </a:xfrm>
            <a:prstGeom prst="rect">
              <a:avLst/>
            </a:prstGeom>
          </p:spPr>
        </p:pic>
      </p:grpSp>
      <p:grpSp>
        <p:nvGrpSpPr>
          <p:cNvPr id="864" name="Group 373"/>
          <p:cNvGrpSpPr/>
          <p:nvPr/>
        </p:nvGrpSpPr>
        <p:grpSpPr>
          <a:xfrm>
            <a:off x="952650" y="4771907"/>
            <a:ext cx="954515" cy="838600"/>
            <a:chOff x="2831506" y="2378040"/>
            <a:chExt cx="954515" cy="838600"/>
          </a:xfrm>
        </p:grpSpPr>
        <p:sp>
          <p:nvSpPr>
            <p:cNvPr id="865" name="Parallelogram 864"/>
            <p:cNvSpPr/>
            <p:nvPr/>
          </p:nvSpPr>
          <p:spPr>
            <a:xfrm rot="1698369">
              <a:off x="2831506" y="2378040"/>
              <a:ext cx="954515" cy="838600"/>
            </a:xfrm>
            <a:prstGeom prst="parallelogram">
              <a:avLst>
                <a:gd name="adj" fmla="val 36852"/>
              </a:avLst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66" name="TextBox 865"/>
            <p:cNvSpPr txBox="1"/>
            <p:nvPr/>
          </p:nvSpPr>
          <p:spPr>
            <a:xfrm>
              <a:off x="2853426" y="2620734"/>
              <a:ext cx="8518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solidFill>
                    <a:srgbClr val="000000"/>
                  </a:solidFill>
                </a:rPr>
                <a:t>ps</a:t>
              </a:r>
              <a:r>
                <a:rPr lang="en-US" sz="1400" dirty="0" smtClean="0">
                  <a:solidFill>
                    <a:srgbClr val="000000"/>
                  </a:solidFill>
                </a:rPr>
                <a:t> model</a:t>
              </a:r>
            </a:p>
          </p:txBody>
        </p:sp>
      </p:grpSp>
      <p:sp>
        <p:nvSpPr>
          <p:cNvPr id="867" name="TextBox 866"/>
          <p:cNvSpPr txBox="1"/>
          <p:nvPr/>
        </p:nvSpPr>
        <p:spPr>
          <a:xfrm>
            <a:off x="735469" y="3460200"/>
            <a:ext cx="1576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Pose Space</a:t>
            </a:r>
            <a:endParaRPr lang="en-US" sz="2400" u="sng" dirty="0"/>
          </a:p>
        </p:txBody>
      </p:sp>
      <p:sp>
        <p:nvSpPr>
          <p:cNvPr id="868" name="TextBox 867"/>
          <p:cNvSpPr txBox="1"/>
          <p:nvPr/>
        </p:nvSpPr>
        <p:spPr>
          <a:xfrm>
            <a:off x="4316510" y="6062437"/>
            <a:ext cx="1608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globally </a:t>
            </a:r>
            <a:r>
              <a:rPr lang="en-US" b="1" dirty="0" smtClean="0"/>
              <a:t>linear</a:t>
            </a:r>
            <a:endParaRPr lang="en-US" b="1" i="1" dirty="0"/>
          </a:p>
        </p:txBody>
      </p:sp>
      <p:sp>
        <p:nvSpPr>
          <p:cNvPr id="869" name="TextBox 868"/>
          <p:cNvSpPr txBox="1"/>
          <p:nvPr/>
        </p:nvSpPr>
        <p:spPr>
          <a:xfrm>
            <a:off x="10909668" y="3175124"/>
            <a:ext cx="1573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rgbClr val="000000"/>
                </a:solidFill>
              </a:rPr>
              <a:t>2D analogy</a:t>
            </a:r>
          </a:p>
        </p:txBody>
      </p:sp>
      <p:sp>
        <p:nvSpPr>
          <p:cNvPr id="870" name="TextBox 869"/>
          <p:cNvSpPr txBox="1"/>
          <p:nvPr/>
        </p:nvSpPr>
        <p:spPr>
          <a:xfrm>
            <a:off x="670477" y="2507963"/>
            <a:ext cx="5089510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Standard Approach</a:t>
            </a:r>
            <a:br>
              <a:rPr lang="en-US" sz="2800" dirty="0" smtClean="0"/>
            </a:br>
            <a:r>
              <a:rPr lang="en-US" sz="1700" dirty="0" smtClean="0"/>
              <a:t>(PS, CPS, and Stretchable Ensembles)</a:t>
            </a:r>
            <a:endParaRPr lang="en-US" sz="1700" dirty="0"/>
          </a:p>
        </p:txBody>
      </p:sp>
      <p:sp>
        <p:nvSpPr>
          <p:cNvPr id="871" name="TextBox 870"/>
          <p:cNvSpPr txBox="1"/>
          <p:nvPr/>
        </p:nvSpPr>
        <p:spPr>
          <a:xfrm>
            <a:off x="8641154" y="2507963"/>
            <a:ext cx="247287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Local Linear PS</a:t>
            </a:r>
            <a:endParaRPr lang="en-US" sz="2800" dirty="0"/>
          </a:p>
        </p:txBody>
      </p:sp>
      <p:sp>
        <p:nvSpPr>
          <p:cNvPr id="872" name="TextBox 871"/>
          <p:cNvSpPr txBox="1"/>
          <p:nvPr/>
        </p:nvSpPr>
        <p:spPr>
          <a:xfrm>
            <a:off x="7396775" y="6006272"/>
            <a:ext cx="595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HoG</a:t>
            </a:r>
            <a:endParaRPr lang="en-US" dirty="0"/>
          </a:p>
        </p:txBody>
      </p:sp>
      <p:sp>
        <p:nvSpPr>
          <p:cNvPr id="873" name="TextBox 872"/>
          <p:cNvSpPr txBox="1"/>
          <p:nvPr/>
        </p:nvSpPr>
        <p:spPr>
          <a:xfrm>
            <a:off x="7816985" y="3735611"/>
            <a:ext cx="1089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geometry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9227174" y="255136"/>
            <a:ext cx="4169664" cy="3017520"/>
          </a:xfrm>
          <a:prstGeom prst="rect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ut-120_ncut.jpg"/>
          <p:cNvPicPr preferRelativeResize="0">
            <a:picLocks/>
          </p:cNvPicPr>
          <p:nvPr/>
        </p:nvPicPr>
        <p:blipFill>
          <a:blip r:embed="rId2"/>
          <a:srcRect l="9456" r="6709" b="29497"/>
          <a:stretch>
            <a:fillRect/>
          </a:stretch>
        </p:blipFill>
        <p:spPr>
          <a:xfrm>
            <a:off x="851061" y="3274282"/>
            <a:ext cx="4169664" cy="3017520"/>
          </a:xfrm>
          <a:prstGeom prst="rect">
            <a:avLst/>
          </a:prstGeom>
        </p:spPr>
      </p:pic>
      <p:pic>
        <p:nvPicPr>
          <p:cNvPr id="7" name="Picture 6" descr="out-120_flow.jpg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224013" y="3287376"/>
            <a:ext cx="4169664" cy="3017520"/>
          </a:xfrm>
          <a:prstGeom prst="rect">
            <a:avLst/>
          </a:prstGeom>
        </p:spPr>
      </p:pic>
      <p:pic>
        <p:nvPicPr>
          <p:cNvPr id="9" name="Picture 8" descr="out-120_contours.jpg"/>
          <p:cNvPicPr preferRelativeResize="0">
            <a:picLocks/>
          </p:cNvPicPr>
          <p:nvPr/>
        </p:nvPicPr>
        <p:blipFill>
          <a:blip r:embed="rId4"/>
          <a:srcRect l="4878" r="7692" b="31760"/>
          <a:stretch>
            <a:fillRect/>
          </a:stretch>
        </p:blipFill>
        <p:spPr>
          <a:xfrm>
            <a:off x="5030991" y="3274282"/>
            <a:ext cx="4169664" cy="3017520"/>
          </a:xfrm>
          <a:prstGeom prst="rect">
            <a:avLst/>
          </a:prstGeom>
        </p:spPr>
      </p:pic>
      <p:pic>
        <p:nvPicPr>
          <p:cNvPr id="4" name="Picture 3" descr="out-120.jpg"/>
          <p:cNvPicPr preferRelativeResize="0">
            <a:picLocks/>
          </p:cNvPicPr>
          <p:nvPr/>
        </p:nvPicPr>
        <p:blipFill>
          <a:blip r:embed="rId5"/>
          <a:srcRect l="8080" r="6339" b="29964"/>
          <a:stretch>
            <a:fillRect/>
          </a:stretch>
        </p:blipFill>
        <p:spPr>
          <a:xfrm>
            <a:off x="851062" y="248786"/>
            <a:ext cx="4169664" cy="3017520"/>
          </a:xfrm>
          <a:prstGeom prst="rect">
            <a:avLst/>
          </a:prstGeom>
        </p:spPr>
      </p:pic>
      <p:pic>
        <p:nvPicPr>
          <p:cNvPr id="6" name="Picture 5" descr="out-120_hog.jpg"/>
          <p:cNvPicPr preferRelativeResize="0">
            <a:picLocks/>
          </p:cNvPicPr>
          <p:nvPr/>
        </p:nvPicPr>
        <p:blipFill>
          <a:blip r:embed="rId6"/>
          <a:srcRect l="8077" r="6778" b="29964"/>
          <a:stretch>
            <a:fillRect/>
          </a:stretch>
        </p:blipFill>
        <p:spPr>
          <a:xfrm>
            <a:off x="5032488" y="248786"/>
            <a:ext cx="4169664" cy="301752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864153" y="248787"/>
            <a:ext cx="1990174" cy="43210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(a) input image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036181" y="244059"/>
            <a:ext cx="1990174" cy="43210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 err="1" smtClean="0">
                <a:solidFill>
                  <a:srgbClr val="000000"/>
                </a:solidFill>
              </a:rPr>
              <a:t>b</a:t>
            </a:r>
            <a:r>
              <a:rPr lang="en-US" dirty="0" smtClean="0">
                <a:solidFill>
                  <a:srgbClr val="000000"/>
                </a:solidFill>
              </a:rPr>
              <a:t>) </a:t>
            </a:r>
            <a:r>
              <a:rPr lang="en-US" dirty="0" err="1" smtClean="0">
                <a:solidFill>
                  <a:srgbClr val="000000"/>
                </a:solidFill>
              </a:rPr>
              <a:t>HoG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72525" y="3281874"/>
            <a:ext cx="1274768" cy="43210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 err="1" smtClean="0">
                <a:solidFill>
                  <a:srgbClr val="000000"/>
                </a:solidFill>
              </a:rPr>
              <a:t>d</a:t>
            </a:r>
            <a:r>
              <a:rPr lang="en-US" dirty="0" smtClean="0">
                <a:solidFill>
                  <a:srgbClr val="000000"/>
                </a:solidFill>
              </a:rPr>
              <a:t>) Ncut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036181" y="3268780"/>
            <a:ext cx="1990174" cy="43210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 err="1" smtClean="0">
                <a:solidFill>
                  <a:srgbClr val="000000"/>
                </a:solidFill>
              </a:rPr>
              <a:t>e</a:t>
            </a:r>
            <a:r>
              <a:rPr lang="en-US" dirty="0" smtClean="0">
                <a:solidFill>
                  <a:srgbClr val="000000"/>
                </a:solidFill>
              </a:rPr>
              <a:t>) contours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226022" y="3281874"/>
            <a:ext cx="1990174" cy="43210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 err="1" smtClean="0">
                <a:solidFill>
                  <a:srgbClr val="000000"/>
                </a:solidFill>
              </a:rPr>
              <a:t>f</a:t>
            </a:r>
            <a:r>
              <a:rPr lang="en-US" dirty="0" smtClean="0">
                <a:solidFill>
                  <a:srgbClr val="000000"/>
                </a:solidFill>
              </a:rPr>
              <a:t>) optical flow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221303" y="252424"/>
            <a:ext cx="1990174" cy="43210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 err="1" smtClean="0">
                <a:solidFill>
                  <a:srgbClr val="000000"/>
                </a:solidFill>
              </a:rPr>
              <a:t>c</a:t>
            </a:r>
            <a:r>
              <a:rPr lang="en-US" dirty="0" smtClean="0">
                <a:solidFill>
                  <a:srgbClr val="000000"/>
                </a:solidFill>
              </a:rPr>
              <a:t>) geometry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2" name="Group 105"/>
          <p:cNvGrpSpPr/>
          <p:nvPr/>
        </p:nvGrpSpPr>
        <p:grpSpPr>
          <a:xfrm>
            <a:off x="9172621" y="1274401"/>
            <a:ext cx="2233068" cy="1658662"/>
            <a:chOff x="9224992" y="1798162"/>
            <a:chExt cx="2233068" cy="1658662"/>
          </a:xfrm>
        </p:grpSpPr>
        <p:cxnSp>
          <p:nvCxnSpPr>
            <p:cNvPr id="61" name="Straight Connector 60"/>
            <p:cNvCxnSpPr/>
            <p:nvPr/>
          </p:nvCxnSpPr>
          <p:spPr>
            <a:xfrm rot="5400000" flipH="1" flipV="1">
              <a:off x="9641516" y="2454372"/>
              <a:ext cx="270529" cy="1305"/>
            </a:xfrm>
            <a:prstGeom prst="line">
              <a:avLst/>
            </a:prstGeom>
            <a:ln w="127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Smiley Face 61"/>
            <p:cNvSpPr/>
            <p:nvPr/>
          </p:nvSpPr>
          <p:spPr>
            <a:xfrm>
              <a:off x="9727011" y="1798162"/>
              <a:ext cx="400792" cy="400793"/>
            </a:xfrm>
            <a:prstGeom prst="smileyFace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cxnSp>
          <p:nvCxnSpPr>
            <p:cNvPr id="63" name="Straight Connector 62"/>
            <p:cNvCxnSpPr>
              <a:stCxn id="65" idx="2"/>
              <a:endCxn id="66" idx="0"/>
            </p:cNvCxnSpPr>
            <p:nvPr/>
          </p:nvCxnSpPr>
          <p:spPr>
            <a:xfrm rot="5400000">
              <a:off x="9442548" y="2373111"/>
              <a:ext cx="384451" cy="237700"/>
            </a:xfrm>
            <a:prstGeom prst="line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66" idx="2"/>
              <a:endCxn id="67" idx="0"/>
            </p:cNvCxnSpPr>
            <p:nvPr/>
          </p:nvCxnSpPr>
          <p:spPr>
            <a:xfrm rot="16200000" flipH="1">
              <a:off x="9417279" y="2852413"/>
              <a:ext cx="250495" cy="53206"/>
            </a:xfrm>
            <a:prstGeom prst="line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/>
            <p:cNvSpPr/>
            <p:nvPr/>
          </p:nvSpPr>
          <p:spPr>
            <a:xfrm>
              <a:off x="9718832" y="2230152"/>
              <a:ext cx="69582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9481132" y="2684186"/>
              <a:ext cx="69582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9534338" y="3004264"/>
              <a:ext cx="69582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68" name="Straight Connector 67"/>
            <p:cNvCxnSpPr>
              <a:stCxn id="70" idx="2"/>
              <a:endCxn id="71" idx="0"/>
            </p:cNvCxnSpPr>
            <p:nvPr/>
          </p:nvCxnSpPr>
          <p:spPr>
            <a:xfrm rot="16200000" flipH="1">
              <a:off x="10029038" y="2396470"/>
              <a:ext cx="384451" cy="190980"/>
            </a:xfrm>
            <a:prstGeom prst="line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71" idx="2"/>
              <a:endCxn id="72" idx="0"/>
            </p:cNvCxnSpPr>
            <p:nvPr/>
          </p:nvCxnSpPr>
          <p:spPr>
            <a:xfrm rot="5400000">
              <a:off x="10140632" y="2828141"/>
              <a:ext cx="250495" cy="101750"/>
            </a:xfrm>
            <a:prstGeom prst="line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/>
            <p:cNvSpPr/>
            <p:nvPr/>
          </p:nvSpPr>
          <p:spPr>
            <a:xfrm flipH="1">
              <a:off x="10090041" y="2230152"/>
              <a:ext cx="71466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 flipH="1">
              <a:off x="10281022" y="2684186"/>
              <a:ext cx="71465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 flipH="1">
              <a:off x="10179272" y="3004264"/>
              <a:ext cx="71466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3" name="Left Brace 72"/>
            <p:cNvSpPr/>
            <p:nvPr/>
          </p:nvSpPr>
          <p:spPr>
            <a:xfrm rot="1933412">
              <a:off x="9476828" y="2168397"/>
              <a:ext cx="142402" cy="470945"/>
            </a:xfrm>
            <a:prstGeom prst="leftBrace">
              <a:avLst>
                <a:gd name="adj1" fmla="val 39119"/>
                <a:gd name="adj2" fmla="val 50000"/>
              </a:avLst>
            </a:prstGeom>
            <a:ln w="127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74" name="Straight Connector 73"/>
            <p:cNvCxnSpPr>
              <a:stCxn id="66" idx="3"/>
              <a:endCxn id="71" idx="3"/>
            </p:cNvCxnSpPr>
            <p:nvPr/>
          </p:nvCxnSpPr>
          <p:spPr>
            <a:xfrm>
              <a:off x="9550715" y="2718978"/>
              <a:ext cx="730307" cy="1305"/>
            </a:xfrm>
            <a:prstGeom prst="line">
              <a:avLst/>
            </a:prstGeom>
            <a:ln w="12700" cap="flat" cmpd="sng" algn="ctr">
              <a:solidFill>
                <a:srgbClr val="FFFFFF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9788414" y="2264621"/>
              <a:ext cx="301627" cy="644"/>
            </a:xfrm>
            <a:prstGeom prst="line">
              <a:avLst/>
            </a:prstGeom>
            <a:ln w="12700" cap="flat" cmpd="sng" algn="ctr">
              <a:solidFill>
                <a:srgbClr val="FFFFFF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67" idx="3"/>
              <a:endCxn id="72" idx="3"/>
            </p:cNvCxnSpPr>
            <p:nvPr/>
          </p:nvCxnSpPr>
          <p:spPr>
            <a:xfrm>
              <a:off x="9603920" y="3039056"/>
              <a:ext cx="575352" cy="1305"/>
            </a:xfrm>
            <a:prstGeom prst="line">
              <a:avLst/>
            </a:prstGeom>
            <a:ln w="12700" cap="flat" cmpd="sng" algn="ctr">
              <a:solidFill>
                <a:srgbClr val="FFFFFF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Smiley Face 79"/>
            <p:cNvSpPr/>
            <p:nvPr/>
          </p:nvSpPr>
          <p:spPr>
            <a:xfrm>
              <a:off x="10819266" y="1798162"/>
              <a:ext cx="400792" cy="400793"/>
            </a:xfrm>
            <a:prstGeom prst="smileyFace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81" name="Freeform 80"/>
            <p:cNvSpPr/>
            <p:nvPr/>
          </p:nvSpPr>
          <p:spPr>
            <a:xfrm rot="21414296">
              <a:off x="10231685" y="2997284"/>
              <a:ext cx="968865" cy="150073"/>
            </a:xfrm>
            <a:custGeom>
              <a:avLst/>
              <a:gdLst>
                <a:gd name="connsiteX0" fmla="*/ 0 w 2472266"/>
                <a:gd name="connsiteY0" fmla="*/ 0 h 416278"/>
                <a:gd name="connsiteX1" fmla="*/ 1024466 w 2472266"/>
                <a:gd name="connsiteY1" fmla="*/ 414867 h 416278"/>
                <a:gd name="connsiteX2" fmla="*/ 2472266 w 2472266"/>
                <a:gd name="connsiteY2" fmla="*/ 8467 h 41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72266" h="416278">
                  <a:moveTo>
                    <a:pt x="0" y="0"/>
                  </a:moveTo>
                  <a:cubicBezTo>
                    <a:pt x="306211" y="206728"/>
                    <a:pt x="612422" y="413456"/>
                    <a:pt x="1024466" y="414867"/>
                  </a:cubicBezTo>
                  <a:cubicBezTo>
                    <a:pt x="1436510" y="416278"/>
                    <a:pt x="2472266" y="8467"/>
                    <a:pt x="2472266" y="8467"/>
                  </a:cubicBezTo>
                </a:path>
              </a:pathLst>
            </a:custGeom>
            <a:ln w="12700" cap="flat" cmpd="sng" algn="ctr">
              <a:solidFill>
                <a:srgbClr val="FFFFFF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2" name="Freeform 81"/>
            <p:cNvSpPr/>
            <p:nvPr/>
          </p:nvSpPr>
          <p:spPr>
            <a:xfrm>
              <a:off x="10344825" y="2502150"/>
              <a:ext cx="1072476" cy="209299"/>
            </a:xfrm>
            <a:custGeom>
              <a:avLst/>
              <a:gdLst>
                <a:gd name="connsiteX0" fmla="*/ 0 w 2429933"/>
                <a:gd name="connsiteY0" fmla="*/ 214489 h 214489"/>
                <a:gd name="connsiteX1" fmla="*/ 804333 w 2429933"/>
                <a:gd name="connsiteY1" fmla="*/ 2822 h 214489"/>
                <a:gd name="connsiteX2" fmla="*/ 2429933 w 2429933"/>
                <a:gd name="connsiteY2" fmla="*/ 197556 h 21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29933" h="214489">
                  <a:moveTo>
                    <a:pt x="0" y="214489"/>
                  </a:moveTo>
                  <a:cubicBezTo>
                    <a:pt x="199672" y="110066"/>
                    <a:pt x="399344" y="5644"/>
                    <a:pt x="804333" y="2822"/>
                  </a:cubicBezTo>
                  <a:cubicBezTo>
                    <a:pt x="1209322" y="0"/>
                    <a:pt x="2429933" y="197556"/>
                    <a:pt x="2429933" y="197556"/>
                  </a:cubicBezTo>
                </a:path>
              </a:pathLst>
            </a:custGeom>
            <a:ln w="12700" cap="flat" cmpd="sng" algn="ctr">
              <a:solidFill>
                <a:srgbClr val="FFFFFF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3" name="Freeform 82"/>
            <p:cNvSpPr/>
            <p:nvPr/>
          </p:nvSpPr>
          <p:spPr>
            <a:xfrm>
              <a:off x="10161507" y="2257550"/>
              <a:ext cx="1046243" cy="119565"/>
            </a:xfrm>
            <a:custGeom>
              <a:avLst/>
              <a:gdLst>
                <a:gd name="connsiteX0" fmla="*/ 0 w 2472267"/>
                <a:gd name="connsiteY0" fmla="*/ 0 h 218722"/>
                <a:gd name="connsiteX1" fmla="*/ 1100667 w 2472267"/>
                <a:gd name="connsiteY1" fmla="*/ 211667 h 218722"/>
                <a:gd name="connsiteX2" fmla="*/ 2472267 w 2472267"/>
                <a:gd name="connsiteY2" fmla="*/ 42333 h 218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72267" h="218722">
                  <a:moveTo>
                    <a:pt x="0" y="0"/>
                  </a:moveTo>
                  <a:cubicBezTo>
                    <a:pt x="344311" y="102306"/>
                    <a:pt x="688623" y="204612"/>
                    <a:pt x="1100667" y="211667"/>
                  </a:cubicBezTo>
                  <a:cubicBezTo>
                    <a:pt x="1512711" y="218722"/>
                    <a:pt x="2472267" y="42333"/>
                    <a:pt x="2472267" y="42333"/>
                  </a:cubicBezTo>
                </a:path>
              </a:pathLst>
            </a:custGeom>
            <a:ln w="12700" cap="flat" cmpd="sng" algn="ctr">
              <a:solidFill>
                <a:srgbClr val="FFFFFF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86" name="Straight Connector 85"/>
            <p:cNvCxnSpPr>
              <a:stCxn id="88" idx="2"/>
              <a:endCxn id="89" idx="0"/>
            </p:cNvCxnSpPr>
            <p:nvPr/>
          </p:nvCxnSpPr>
          <p:spPr>
            <a:xfrm rot="16200000" flipH="1">
              <a:off x="11138960" y="2392122"/>
              <a:ext cx="375755" cy="190980"/>
            </a:xfrm>
            <a:prstGeom prst="line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89" idx="2"/>
              <a:endCxn id="90" idx="0"/>
            </p:cNvCxnSpPr>
            <p:nvPr/>
          </p:nvCxnSpPr>
          <p:spPr>
            <a:xfrm rot="5400000">
              <a:off x="11235910" y="2704776"/>
              <a:ext cx="146122" cy="226714"/>
            </a:xfrm>
            <a:prstGeom prst="line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/>
            <p:cNvSpPr/>
            <p:nvPr/>
          </p:nvSpPr>
          <p:spPr>
            <a:xfrm flipH="1">
              <a:off x="11195615" y="2230152"/>
              <a:ext cx="71466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 flipH="1">
              <a:off x="11386595" y="2675490"/>
              <a:ext cx="71465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 flipH="1">
              <a:off x="11159881" y="2891194"/>
              <a:ext cx="71466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91" name="Straight Connector 90"/>
            <p:cNvCxnSpPr>
              <a:stCxn id="93" idx="2"/>
              <a:endCxn id="94" idx="0"/>
            </p:cNvCxnSpPr>
            <p:nvPr/>
          </p:nvCxnSpPr>
          <p:spPr>
            <a:xfrm rot="5400000">
              <a:off x="10442778" y="2414400"/>
              <a:ext cx="455420" cy="226090"/>
            </a:xfrm>
            <a:prstGeom prst="line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94" idx="2"/>
              <a:endCxn id="95" idx="0"/>
            </p:cNvCxnSpPr>
            <p:nvPr/>
          </p:nvCxnSpPr>
          <p:spPr>
            <a:xfrm rot="16200000" flipH="1">
              <a:off x="10520395" y="2861785"/>
              <a:ext cx="146782" cy="72685"/>
            </a:xfrm>
            <a:prstGeom prst="line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ectangle 92"/>
            <p:cNvSpPr/>
            <p:nvPr/>
          </p:nvSpPr>
          <p:spPr>
            <a:xfrm>
              <a:off x="10747800" y="2230152"/>
              <a:ext cx="71466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10521711" y="2755155"/>
              <a:ext cx="71465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10594396" y="2971520"/>
              <a:ext cx="71466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99" name="Straight Connector 98"/>
            <p:cNvCxnSpPr/>
            <p:nvPr/>
          </p:nvCxnSpPr>
          <p:spPr>
            <a:xfrm>
              <a:off x="10819266" y="2264621"/>
              <a:ext cx="376349" cy="644"/>
            </a:xfrm>
            <a:prstGeom prst="line">
              <a:avLst/>
            </a:prstGeom>
            <a:ln w="12700" cap="flat" cmpd="sng" algn="ctr">
              <a:solidFill>
                <a:srgbClr val="FFFFFF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1" name="Picture 100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7"/>
                <a:stretch>
                  <a:fillRect/>
                </a:stretch>
              </p:blipFill>
            </mc:Choice>
            <mc:Fallback>
              <p:blipFill>
                <a:blip r:embed="rId8"/>
                <a:stretch>
                  <a:fillRect/>
                </a:stretch>
              </p:blipFill>
            </mc:Fallback>
          </mc:AlternateContent>
          <p:spPr>
            <a:xfrm>
              <a:off x="9511994" y="2417936"/>
              <a:ext cx="311907" cy="311907"/>
            </a:xfrm>
            <a:prstGeom prst="rect">
              <a:avLst/>
            </a:prstGeom>
          </p:spPr>
        </p:pic>
        <p:pic>
          <p:nvPicPr>
            <p:cNvPr id="102" name="Picture 101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9"/>
                <a:stretch>
                  <a:fillRect/>
                </a:stretch>
              </p:blipFill>
            </mc:Choice>
            <mc:Fallback>
              <p:blipFill>
                <a:blip r:embed="rId10"/>
                <a:stretch>
                  <a:fillRect/>
                </a:stretch>
              </p:blipFill>
            </mc:Fallback>
          </mc:AlternateContent>
          <p:spPr>
            <a:xfrm>
              <a:off x="9224992" y="2121233"/>
              <a:ext cx="281750" cy="401494"/>
            </a:xfrm>
            <a:prstGeom prst="rect">
              <a:avLst/>
            </a:prstGeom>
          </p:spPr>
        </p:pic>
        <p:pic>
          <p:nvPicPr>
            <p:cNvPr id="104" name="Picture 103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11"/>
                <a:stretch>
                  <a:fillRect/>
                </a:stretch>
              </p:blipFill>
            </mc:Choice>
            <mc:Fallback>
              <p:blipFill>
                <a:blip r:embed="rId12"/>
                <a:stretch>
                  <a:fillRect/>
                </a:stretch>
              </p:blipFill>
            </mc:Fallback>
          </mc:AlternateContent>
          <p:spPr>
            <a:xfrm>
              <a:off x="10148057" y="3129474"/>
              <a:ext cx="1159142" cy="327350"/>
            </a:xfrm>
            <a:prstGeom prst="rect">
              <a:avLst/>
            </a:prstGeom>
          </p:spPr>
        </p:pic>
      </p:grpSp>
      <p:grpSp>
        <p:nvGrpSpPr>
          <p:cNvPr id="3" name="Group 108"/>
          <p:cNvGrpSpPr/>
          <p:nvPr/>
        </p:nvGrpSpPr>
        <p:grpSpPr>
          <a:xfrm>
            <a:off x="11463756" y="1095551"/>
            <a:ext cx="2074662" cy="2138673"/>
            <a:chOff x="11162623" y="361905"/>
            <a:chExt cx="2316376" cy="2387842"/>
          </a:xfrm>
        </p:grpSpPr>
        <p:grpSp>
          <p:nvGrpSpPr>
            <p:cNvPr id="8" name="Group 59"/>
            <p:cNvGrpSpPr/>
            <p:nvPr/>
          </p:nvGrpSpPr>
          <p:grpSpPr>
            <a:xfrm>
              <a:off x="11162623" y="376838"/>
              <a:ext cx="1865162" cy="2372909"/>
              <a:chOff x="2992429" y="3419937"/>
              <a:chExt cx="3010646" cy="3438063"/>
            </a:xfrm>
          </p:grpSpPr>
          <p:cxnSp>
            <p:nvCxnSpPr>
              <p:cNvPr id="45" name="Straight Connector 44"/>
              <p:cNvCxnSpPr>
                <a:stCxn id="46" idx="0"/>
              </p:cNvCxnSpPr>
              <p:nvPr/>
            </p:nvCxnSpPr>
            <p:spPr>
              <a:xfrm rot="16200000" flipH="1">
                <a:off x="3030469" y="4581697"/>
                <a:ext cx="2546028" cy="410018"/>
              </a:xfrm>
              <a:prstGeom prst="line">
                <a:avLst/>
              </a:prstGeom>
              <a:ln w="12700" cap="flat" cmpd="sng" algn="ctr">
                <a:solidFill>
                  <a:srgbClr val="FFFFFF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ectangle 45"/>
              <p:cNvSpPr/>
              <p:nvPr/>
            </p:nvSpPr>
            <p:spPr>
              <a:xfrm rot="21005399">
                <a:off x="3792819" y="3498816"/>
                <a:ext cx="954492" cy="1994068"/>
              </a:xfrm>
              <a:prstGeom prst="rect">
                <a:avLst/>
              </a:prstGeom>
              <a:noFill/>
              <a:ln w="31750" cap="flat" cmpd="sng" algn="ctr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 rot="12600000">
                <a:off x="4855721" y="4182145"/>
                <a:ext cx="1031426" cy="1990437"/>
              </a:xfrm>
              <a:prstGeom prst="rect">
                <a:avLst/>
              </a:prstGeom>
              <a:noFill/>
              <a:ln w="31750" cap="flat" cmpd="sng" algn="ctr">
                <a:solidFill>
                  <a:srgbClr val="3366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Arrow Connector 47"/>
              <p:cNvCxnSpPr>
                <a:stCxn id="46" idx="0"/>
              </p:cNvCxnSpPr>
              <p:nvPr/>
            </p:nvCxnSpPr>
            <p:spPr>
              <a:xfrm rot="16200000" flipH="1">
                <a:off x="3892253" y="3719913"/>
                <a:ext cx="514028" cy="101586"/>
              </a:xfrm>
              <a:prstGeom prst="straightConnector1">
                <a:avLst/>
              </a:prstGeom>
              <a:ln w="38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46" idx="0"/>
              </p:cNvCxnSpPr>
              <p:nvPr/>
            </p:nvCxnSpPr>
            <p:spPr>
              <a:xfrm rot="5400000" flipH="1" flipV="1">
                <a:off x="4288355" y="3230057"/>
                <a:ext cx="93755" cy="473516"/>
              </a:xfrm>
              <a:prstGeom prst="straightConnector1">
                <a:avLst/>
              </a:prstGeom>
              <a:ln w="38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V="1">
                <a:off x="4507614" y="5906498"/>
                <a:ext cx="922985" cy="169440"/>
              </a:xfrm>
              <a:prstGeom prst="line">
                <a:avLst/>
              </a:prstGeom>
              <a:ln w="12700" cap="flat" cmpd="sng" algn="ctr">
                <a:solidFill>
                  <a:srgbClr val="FFFFFF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" name="Group 50"/>
              <p:cNvGrpSpPr/>
              <p:nvPr/>
            </p:nvGrpSpPr>
            <p:grpSpPr>
              <a:xfrm rot="18566349">
                <a:off x="4887391" y="5643658"/>
                <a:ext cx="556160" cy="601865"/>
                <a:chOff x="4030060" y="3156008"/>
                <a:chExt cx="396022" cy="428567"/>
              </a:xfrm>
            </p:grpSpPr>
            <p:cxnSp>
              <p:nvCxnSpPr>
                <p:cNvPr id="52" name="Straight Arrow Connector 51"/>
                <p:cNvCxnSpPr/>
                <p:nvPr/>
              </p:nvCxnSpPr>
              <p:spPr>
                <a:xfrm rot="16200000" flipH="1">
                  <a:off x="3897424" y="3381900"/>
                  <a:ext cx="344506" cy="60843"/>
                </a:xfrm>
                <a:prstGeom prst="straightConnector1">
                  <a:avLst/>
                </a:prstGeom>
                <a:ln w="38100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/>
                <p:cNvCxnSpPr/>
                <p:nvPr/>
              </p:nvCxnSpPr>
              <p:spPr>
                <a:xfrm rot="5400000" flipH="1" flipV="1">
                  <a:off x="4191233" y="2994835"/>
                  <a:ext cx="73675" cy="396022"/>
                </a:xfrm>
                <a:prstGeom prst="straightConnector1">
                  <a:avLst/>
                </a:prstGeom>
                <a:ln w="38100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Left Brace 53"/>
              <p:cNvSpPr/>
              <p:nvPr/>
            </p:nvSpPr>
            <p:spPr>
              <a:xfrm rot="21040275">
                <a:off x="3873217" y="3486926"/>
                <a:ext cx="322086" cy="2644659"/>
              </a:xfrm>
              <a:prstGeom prst="leftBrace">
                <a:avLst>
                  <a:gd name="adj1" fmla="val 48758"/>
                  <a:gd name="adj2" fmla="val 50000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Left Brace 54"/>
              <p:cNvSpPr/>
              <p:nvPr/>
            </p:nvSpPr>
            <p:spPr>
              <a:xfrm rot="15478596">
                <a:off x="4890172" y="5742535"/>
                <a:ext cx="192680" cy="872068"/>
              </a:xfrm>
              <a:prstGeom prst="leftBrace">
                <a:avLst>
                  <a:gd name="adj1" fmla="val 48758"/>
                  <a:gd name="adj2" fmla="val 50000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Arc 55"/>
              <p:cNvSpPr/>
              <p:nvPr/>
            </p:nvSpPr>
            <p:spPr>
              <a:xfrm>
                <a:off x="4739771" y="5587112"/>
                <a:ext cx="638629" cy="638629"/>
              </a:xfrm>
              <a:prstGeom prst="arc">
                <a:avLst>
                  <a:gd name="adj1" fmla="val 16968246"/>
                  <a:gd name="adj2" fmla="val 0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7" name="Picture 56" descr="latex-image-1.pdf"/>
              <p:cNvPicPr>
                <a:picLocks noChangeAspect="1"/>
              </p:cNvPicPr>
              <p:nvPr/>
            </p:nvPicPr>
            <mc:AlternateContent>
              <mc:Choice xmlns:ma="http://schemas.microsoft.com/office/mac/drawingml/2008/main" Requires="ma">
                <p:blipFill>
                  <a:blip r:embed="rId13"/>
                  <a:stretch>
                    <a:fillRect/>
                  </a:stretch>
                </p:blipFill>
              </mc:Choice>
              <mc:Fallback>
                <p:blipFill>
                  <a:blip r:embed="rId14"/>
                  <a:stretch>
                    <a:fillRect/>
                  </a:stretch>
                </p:blipFill>
              </mc:Fallback>
            </mc:AlternateContent>
            <p:spPr>
              <a:xfrm>
                <a:off x="2992429" y="4375321"/>
                <a:ext cx="965200" cy="863600"/>
              </a:xfrm>
              <a:prstGeom prst="rect">
                <a:avLst/>
              </a:prstGeom>
            </p:spPr>
          </p:pic>
          <p:pic>
            <p:nvPicPr>
              <p:cNvPr id="58" name="Picture 57" descr="latex-image-1.pdf"/>
              <p:cNvPicPr>
                <a:picLocks noChangeAspect="1"/>
              </p:cNvPicPr>
              <p:nvPr/>
            </p:nvPicPr>
            <mc:AlternateContent>
              <mc:Choice xmlns:ma="http://schemas.microsoft.com/office/mac/drawingml/2008/main" Requires="ma">
                <p:blipFill>
                  <a:blip r:embed="rId15"/>
                  <a:stretch>
                    <a:fillRect/>
                  </a:stretch>
                </p:blipFill>
              </mc:Choice>
              <mc:Fallback>
                <p:blipFill>
                  <a:blip r:embed="rId16"/>
                  <a:stretch>
                    <a:fillRect/>
                  </a:stretch>
                </p:blipFill>
              </mc:Fallback>
            </mc:AlternateContent>
            <p:spPr>
              <a:xfrm>
                <a:off x="4617980" y="6083300"/>
                <a:ext cx="1003300" cy="774700"/>
              </a:xfrm>
              <a:prstGeom prst="rect">
                <a:avLst/>
              </a:prstGeom>
            </p:spPr>
          </p:pic>
          <p:pic>
            <p:nvPicPr>
              <p:cNvPr id="59" name="Picture 58" descr="latex-image-1.pdf"/>
              <p:cNvPicPr>
                <a:picLocks noChangeAspect="1"/>
              </p:cNvPicPr>
              <p:nvPr/>
            </p:nvPicPr>
            <mc:AlternateContent>
              <mc:Choice xmlns:ma="http://schemas.microsoft.com/office/mac/drawingml/2008/main" Requires="ma">
                <p:blipFill>
                  <a:blip r:embed="rId17"/>
                  <a:stretch>
                    <a:fillRect/>
                  </a:stretch>
                </p:blipFill>
              </mc:Choice>
              <mc:Fallback>
                <p:blipFill>
                  <a:blip r:embed="rId18"/>
                  <a:stretch>
                    <a:fillRect/>
                  </a:stretch>
                </p:blipFill>
              </mc:Fallback>
            </mc:AlternateContent>
            <p:spPr>
              <a:xfrm>
                <a:off x="4999775" y="5043999"/>
                <a:ext cx="1003300" cy="774700"/>
              </a:xfrm>
              <a:prstGeom prst="rect">
                <a:avLst/>
              </a:prstGeom>
            </p:spPr>
          </p:pic>
        </p:grpSp>
        <p:sp>
          <p:nvSpPr>
            <p:cNvPr id="107" name="TextBox 106"/>
            <p:cNvSpPr txBox="1"/>
            <p:nvPr/>
          </p:nvSpPr>
          <p:spPr>
            <a:xfrm>
              <a:off x="12609700" y="667796"/>
              <a:ext cx="869299" cy="412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part </a:t>
              </a:r>
              <a:r>
                <a:rPr lang="en-US" i="1" dirty="0" smtClean="0">
                  <a:solidFill>
                    <a:srgbClr val="FFFFFF"/>
                  </a:solidFill>
                </a:rPr>
                <a:t>i</a:t>
              </a:r>
              <a:endParaRPr lang="en-US" i="1" dirty="0">
                <a:solidFill>
                  <a:srgbClr val="FFFFFF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2106539" y="361905"/>
              <a:ext cx="1036221" cy="412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part j</a:t>
              </a:r>
              <a:endParaRPr lang="en-US" i="1" dirty="0">
                <a:solidFill>
                  <a:srgbClr val="FFFFFF"/>
                </a:solidFill>
              </a:endParaRPr>
            </a:p>
          </p:txBody>
        </p:sp>
      </p:grpSp>
      <p:pic>
        <p:nvPicPr>
          <p:cNvPr id="110" name="Picture 109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5"/>
              <a:stretch>
                <a:fillRect/>
              </a:stretch>
            </p:blipFill>
          </mc:Choice>
          <mc:Fallback>
            <p:blipFill>
              <a:blip r:embed="rId16"/>
              <a:stretch>
                <a:fillRect/>
              </a:stretch>
            </p:blipFill>
          </mc:Fallback>
        </mc:AlternateContent>
        <p:spPr>
          <a:xfrm>
            <a:off x="9624540" y="2488375"/>
            <a:ext cx="404894" cy="348300"/>
          </a:xfrm>
          <a:prstGeom prst="rect">
            <a:avLst/>
          </a:prstGeom>
        </p:spPr>
      </p:pic>
      <p:cxnSp>
        <p:nvCxnSpPr>
          <p:cNvPr id="112" name="Straight Connector 111"/>
          <p:cNvCxnSpPr/>
          <p:nvPr/>
        </p:nvCxnSpPr>
        <p:spPr>
          <a:xfrm rot="5400000">
            <a:off x="10278385" y="1964076"/>
            <a:ext cx="2461620" cy="1588"/>
          </a:xfrm>
          <a:prstGeom prst="line">
            <a:avLst/>
          </a:prstGeom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out-120_fgcolors.jpg"/>
          <p:cNvPicPr>
            <a:picLocks/>
          </p:cNvPicPr>
          <p:nvPr/>
        </p:nvPicPr>
        <p:blipFill>
          <a:blip r:embed="rId2"/>
          <a:srcRect l="9310" r="6263" b="29883"/>
          <a:stretch>
            <a:fillRect/>
          </a:stretch>
        </p:blipFill>
        <p:spPr>
          <a:xfrm>
            <a:off x="2697210" y="1954750"/>
            <a:ext cx="4169664" cy="30177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97209" y="1958577"/>
            <a:ext cx="2356785" cy="43210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(a) Prior </a:t>
            </a:r>
            <a:r>
              <a:rPr lang="en-US" dirty="0" err="1" smtClean="0">
                <a:solidFill>
                  <a:srgbClr val="000000"/>
                </a:solidFill>
              </a:rPr>
              <a:t>fg</a:t>
            </a:r>
            <a:r>
              <a:rPr lang="en-US" dirty="0" err="1" smtClean="0">
                <a:solidFill>
                  <a:srgbClr val="000000"/>
                </a:solidFill>
              </a:rPr>
              <a:t>/</a:t>
            </a:r>
            <a:r>
              <a:rPr lang="en-US" dirty="0" err="1" smtClean="0">
                <a:solidFill>
                  <a:srgbClr val="000000"/>
                </a:solidFill>
              </a:rPr>
              <a:t>bg</a:t>
            </a:r>
            <a:r>
              <a:rPr lang="en-US" dirty="0" smtClean="0">
                <a:solidFill>
                  <a:srgbClr val="000000"/>
                </a:solidFill>
              </a:rPr>
              <a:t> masks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26446" y="2177538"/>
            <a:ext cx="1290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background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61148" y="2531077"/>
            <a:ext cx="57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95680" y="3905951"/>
            <a:ext cx="6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torso</a:t>
            </a:r>
            <a:endParaRPr lang="en-US" dirty="0"/>
          </a:p>
        </p:txBody>
      </p:sp>
      <p:pic>
        <p:nvPicPr>
          <p:cNvPr id="9" name="Picture 8" descr="out-120_face_color.jpg"/>
          <p:cNvPicPr preferRelativeResize="0">
            <a:picLocks/>
          </p:cNvPicPr>
          <p:nvPr/>
        </p:nvPicPr>
        <p:blipFill>
          <a:blip r:embed="rId3"/>
          <a:srcRect l="8656" r="5582" b="29928"/>
          <a:stretch>
            <a:fillRect/>
          </a:stretch>
        </p:blipFill>
        <p:spPr>
          <a:xfrm>
            <a:off x="11076898" y="1940601"/>
            <a:ext cx="3914876" cy="3044952"/>
          </a:xfrm>
          <a:prstGeom prst="rect">
            <a:avLst/>
          </a:prstGeom>
        </p:spPr>
      </p:pic>
      <p:pic>
        <p:nvPicPr>
          <p:cNvPr id="10" name="Picture 9" descr="out-120_torso_color.jpg"/>
          <p:cNvPicPr preferRelativeResize="0">
            <a:picLocks/>
          </p:cNvPicPr>
          <p:nvPr/>
        </p:nvPicPr>
        <p:blipFill>
          <a:blip r:embed="rId4"/>
          <a:srcRect l="8077" r="6168" b="29949"/>
          <a:stretch>
            <a:fillRect/>
          </a:stretch>
        </p:blipFill>
        <p:spPr>
          <a:xfrm>
            <a:off x="6887051" y="1955121"/>
            <a:ext cx="4169664" cy="304495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895424" y="1953849"/>
            <a:ext cx="3042354" cy="43210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 err="1" smtClean="0">
                <a:solidFill>
                  <a:srgbClr val="000000"/>
                </a:solidFill>
              </a:rPr>
              <a:t>b</a:t>
            </a:r>
            <a:r>
              <a:rPr lang="en-US" dirty="0" smtClean="0">
                <a:solidFill>
                  <a:srgbClr val="000000"/>
                </a:solidFill>
              </a:rPr>
              <a:t>) torso color vs. background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080546" y="1949121"/>
            <a:ext cx="3042354" cy="43210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 err="1" smtClean="0">
                <a:solidFill>
                  <a:srgbClr val="000000"/>
                </a:solidFill>
              </a:rPr>
              <a:t>c</a:t>
            </a:r>
            <a:r>
              <a:rPr lang="en-US" dirty="0" smtClean="0">
                <a:solidFill>
                  <a:srgbClr val="000000"/>
                </a:solidFill>
              </a:rPr>
              <a:t>) face color vs. background</a:t>
            </a:r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c_fig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l="51620"/>
              <a:stretch>
                <a:fillRect/>
              </a:stretch>
            </p:blipFill>
          </mc:Choice>
          <mc:Fallback>
            <p:blipFill>
              <a:blip r:embed="rId3"/>
              <a:srcRect l="51620"/>
              <a:stretch>
                <a:fillRect/>
              </a:stretch>
            </p:blipFill>
          </mc:Fallback>
        </mc:AlternateContent>
        <p:spPr>
          <a:xfrm>
            <a:off x="3980349" y="278794"/>
            <a:ext cx="8847765" cy="4572000"/>
          </a:xfrm>
          <a:prstGeom prst="rect">
            <a:avLst/>
          </a:prstGeom>
        </p:spPr>
      </p:pic>
      <p:pic>
        <p:nvPicPr>
          <p:cNvPr id="5" name="Picture 4" descr="cc_fig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r="80572"/>
              <a:stretch>
                <a:fillRect/>
              </a:stretch>
            </p:blipFill>
          </mc:Choice>
          <mc:Fallback>
            <p:blipFill>
              <a:blip r:embed="rId3"/>
              <a:srcRect r="80572"/>
              <a:stretch>
                <a:fillRect/>
              </a:stretch>
            </p:blipFill>
          </mc:Fallback>
        </mc:AlternateContent>
        <p:spPr>
          <a:xfrm>
            <a:off x="348800" y="300255"/>
            <a:ext cx="3552990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21585" y="2409302"/>
            <a:ext cx="479798" cy="67710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800" dirty="0" err="1" smtClean="0"/>
              <a:t>y</a:t>
            </a:r>
            <a:r>
              <a:rPr lang="en-US" sz="3800" baseline="-25000" dirty="0" err="1" smtClean="0">
                <a:solidFill>
                  <a:srgbClr val="000000"/>
                </a:solidFill>
              </a:rPr>
              <a:t>i</a:t>
            </a:r>
            <a:endParaRPr lang="en-US" sz="3800" baseline="-250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84622" y="3858011"/>
            <a:ext cx="482970" cy="67710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800" dirty="0" err="1" smtClean="0"/>
              <a:t>y</a:t>
            </a:r>
            <a:r>
              <a:rPr lang="en-US" sz="3800" baseline="-25000" dirty="0" err="1" smtClean="0"/>
              <a:t>j</a:t>
            </a:r>
            <a:endParaRPr lang="en-US" sz="3800" baseline="-250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02123" y="4497255"/>
            <a:ext cx="783218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300" dirty="0" smtClean="0"/>
              <a:t>(a)</a:t>
            </a:r>
            <a:endParaRPr lang="en-US" sz="4300" dirty="0"/>
          </a:p>
        </p:txBody>
      </p:sp>
      <p:sp>
        <p:nvSpPr>
          <p:cNvPr id="12" name="TextBox 11"/>
          <p:cNvSpPr txBox="1"/>
          <p:nvPr/>
        </p:nvSpPr>
        <p:spPr>
          <a:xfrm>
            <a:off x="5874154" y="4497255"/>
            <a:ext cx="808798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300" dirty="0" smtClean="0"/>
              <a:t>(</a:t>
            </a:r>
            <a:r>
              <a:rPr lang="en-US" sz="4300" dirty="0" err="1" smtClean="0"/>
              <a:t>b</a:t>
            </a:r>
            <a:r>
              <a:rPr lang="en-US" sz="4300" dirty="0" smtClean="0"/>
              <a:t>)</a:t>
            </a:r>
            <a:endParaRPr lang="en-US" sz="4300" dirty="0"/>
          </a:p>
        </p:txBody>
      </p:sp>
      <p:sp>
        <p:nvSpPr>
          <p:cNvPr id="13" name="TextBox 12"/>
          <p:cNvSpPr txBox="1"/>
          <p:nvPr/>
        </p:nvSpPr>
        <p:spPr>
          <a:xfrm>
            <a:off x="10098554" y="4497255"/>
            <a:ext cx="752254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300" dirty="0" smtClean="0"/>
              <a:t>(</a:t>
            </a:r>
            <a:r>
              <a:rPr lang="en-US" sz="4300" dirty="0" err="1" smtClean="0"/>
              <a:t>c</a:t>
            </a:r>
            <a:r>
              <a:rPr lang="en-US" sz="4300" dirty="0" smtClean="0"/>
              <a:t>)</a:t>
            </a:r>
            <a:endParaRPr lang="en-US" sz="43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12518870" y="445198"/>
            <a:ext cx="5473230" cy="4229372"/>
            <a:chOff x="5474700" y="-474661"/>
            <a:chExt cx="10033524" cy="7753285"/>
          </a:xfrm>
        </p:grpSpPr>
        <p:pic>
          <p:nvPicPr>
            <p:cNvPr id="10" name="Picture 9" descr="results_features2.pdf"/>
            <p:cNvPicPr>
              <a:picLocks/>
            </p:cNvPicPr>
            <p:nvPr/>
          </p:nvPicPr>
          <mc:AlternateContent>
            <mc:Choice xmlns:ma="http://schemas.microsoft.com/office/mac/drawingml/2008/main" Requires="ma">
              <p:blipFill>
                <a:blip r:embed="rId4"/>
                <a:srcRect l="69510" t="49497" r="16234" b="12160"/>
                <a:stretch>
                  <a:fillRect/>
                </a:stretch>
              </p:blipFill>
            </mc:Choice>
            <mc:Fallback>
              <p:blipFill>
                <a:blip r:embed="rId5"/>
                <a:srcRect l="69510" t="49497" r="16234" b="12160"/>
                <a:stretch>
                  <a:fillRect/>
                </a:stretch>
              </p:blipFill>
            </mc:Fallback>
          </mc:AlternateContent>
          <p:spPr>
            <a:xfrm>
              <a:off x="5474700" y="3402812"/>
              <a:ext cx="4992624" cy="3849624"/>
            </a:xfrm>
            <a:prstGeom prst="rect">
              <a:avLst/>
            </a:prstGeom>
            <a:solidFill>
              <a:schemeClr val="accent3">
                <a:alpha val="85000"/>
              </a:schemeClr>
            </a:solidFill>
          </p:spPr>
        </p:pic>
        <p:pic>
          <p:nvPicPr>
            <p:cNvPr id="16" name="Picture 15" descr="mom_mech_neg.png"/>
            <p:cNvPicPr>
              <a:picLocks/>
            </p:cNvPicPr>
            <p:nvPr/>
          </p:nvPicPr>
          <p:blipFill>
            <a:blip r:embed="rId6"/>
            <a:srcRect l="17263" t="7268" r="13747" b="11547"/>
            <a:stretch>
              <a:fillRect/>
            </a:stretch>
          </p:blipFill>
          <p:spPr>
            <a:xfrm>
              <a:off x="10515600" y="-474661"/>
              <a:ext cx="4992624" cy="38496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 descr="mom_mech_pos.png"/>
            <p:cNvPicPr>
              <a:picLocks/>
            </p:cNvPicPr>
            <p:nvPr/>
          </p:nvPicPr>
          <p:blipFill>
            <a:blip r:embed="rId7"/>
            <a:srcRect l="17651" t="7217" r="15104" b="11079"/>
            <a:stretch>
              <a:fillRect/>
            </a:stretch>
          </p:blipFill>
          <p:spPr>
            <a:xfrm>
              <a:off x="10515600" y="3429000"/>
              <a:ext cx="4992624" cy="38496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8" name="Picture 17" descr="results_features2.pdf"/>
            <p:cNvPicPr>
              <a:picLocks/>
            </p:cNvPicPr>
            <p:nvPr/>
          </p:nvPicPr>
          <mc:AlternateContent>
            <mc:Choice xmlns:ma="http://schemas.microsoft.com/office/mac/drawingml/2008/main" Requires="ma">
              <p:blipFill>
                <a:blip r:embed="rId4"/>
                <a:srcRect l="69510" t="9447" r="16234" b="52162"/>
                <a:stretch>
                  <a:fillRect/>
                </a:stretch>
              </p:blipFill>
            </mc:Choice>
            <mc:Fallback>
              <p:blipFill>
                <a:blip r:embed="rId5"/>
                <a:srcRect l="69510" t="9447" r="16234" b="52162"/>
                <a:stretch>
                  <a:fillRect/>
                </a:stretch>
              </p:blipFill>
            </mc:Fallback>
          </mc:AlternateContent>
          <p:spPr>
            <a:xfrm>
              <a:off x="5496168" y="-474661"/>
              <a:ext cx="4992624" cy="3849624"/>
            </a:xfrm>
            <a:prstGeom prst="rect">
              <a:avLst/>
            </a:prstGeom>
            <a:solidFill>
              <a:schemeClr val="accent3">
                <a:alpha val="85000"/>
              </a:schemeClr>
            </a:solidFill>
          </p:spPr>
        </p:pic>
      </p:grpSp>
      <p:sp>
        <p:nvSpPr>
          <p:cNvPr id="20" name="Oval 19"/>
          <p:cNvSpPr/>
          <p:nvPr/>
        </p:nvSpPr>
        <p:spPr>
          <a:xfrm rot="18605131">
            <a:off x="16562963" y="3757988"/>
            <a:ext cx="1139113" cy="379727"/>
          </a:xfrm>
          <a:prstGeom prst="ellipse">
            <a:avLst/>
          </a:prstGeom>
          <a:noFill/>
          <a:ln w="6032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rot="18605131">
            <a:off x="16653240" y="1385565"/>
            <a:ext cx="1139113" cy="1175693"/>
          </a:xfrm>
          <a:prstGeom prst="ellipse">
            <a:avLst/>
          </a:prstGeom>
          <a:noFill/>
          <a:ln w="6032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5082362" y="4497255"/>
            <a:ext cx="808798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300" dirty="0" smtClean="0"/>
              <a:t>(</a:t>
            </a:r>
            <a:r>
              <a:rPr lang="en-US" sz="4300" dirty="0" err="1" smtClean="0"/>
              <a:t>d</a:t>
            </a:r>
            <a:r>
              <a:rPr lang="en-US" sz="4300" dirty="0" smtClean="0"/>
              <a:t>)</a:t>
            </a:r>
            <a:endParaRPr lang="en-US" sz="4300" dirty="0"/>
          </a:p>
        </p:txBody>
      </p:sp>
      <p:sp>
        <p:nvSpPr>
          <p:cNvPr id="22" name="TextBox 21"/>
          <p:cNvSpPr txBox="1"/>
          <p:nvPr/>
        </p:nvSpPr>
        <p:spPr>
          <a:xfrm>
            <a:off x="16392751" y="968958"/>
            <a:ext cx="1327895" cy="36933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Bad support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6348752" y="2967617"/>
            <a:ext cx="1480844" cy="36933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Good support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1374791" y="-1820071"/>
            <a:ext cx="14817768" cy="5983972"/>
            <a:chOff x="1374791" y="0"/>
            <a:chExt cx="14817768" cy="5983972"/>
          </a:xfrm>
        </p:grpSpPr>
        <p:grpSp>
          <p:nvGrpSpPr>
            <p:cNvPr id="13" name="Group 12"/>
            <p:cNvGrpSpPr/>
            <p:nvPr/>
          </p:nvGrpSpPr>
          <p:grpSpPr>
            <a:xfrm>
              <a:off x="1374791" y="569589"/>
              <a:ext cx="14817768" cy="5414383"/>
              <a:chOff x="5224207" y="1813523"/>
              <a:chExt cx="9459362" cy="3456432"/>
            </a:xfrm>
          </p:grpSpPr>
          <p:pic>
            <p:nvPicPr>
              <p:cNvPr id="6" name="Picture 5" descr="dataset-scatterplot-vpose.pdf"/>
              <p:cNvPicPr>
                <a:picLocks noChangeAspect="1"/>
              </p:cNvPicPr>
              <p:nvPr/>
            </p:nvPicPr>
            <mc:AlternateContent>
              <mc:Choice xmlns:ma="http://schemas.microsoft.com/office/mac/drawingml/2008/main" Requires="ma">
                <p:blipFill>
                  <a:blip r:embed="rId2"/>
                  <a:srcRect l="20753" t="19094" r="20938" b="31647"/>
                  <a:stretch>
                    <a:fillRect/>
                  </a:stretch>
                </p:blipFill>
              </mc:Choice>
              <mc:Fallback>
                <p:blipFill>
                  <a:blip r:embed="rId3"/>
                  <a:srcRect l="20753" t="19094" r="20938" b="31647"/>
                  <a:stretch>
                    <a:fillRect/>
                  </a:stretch>
                </p:blipFill>
              </mc:Fallback>
            </mc:AlternateContent>
            <p:spPr>
              <a:xfrm>
                <a:off x="11522061" y="1813523"/>
                <a:ext cx="3161508" cy="34564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7" name="Picture 6" descr="dataset-scatterplot-pacal.pdf"/>
              <p:cNvPicPr>
                <a:picLocks noChangeAspect="1"/>
              </p:cNvPicPr>
              <p:nvPr/>
            </p:nvPicPr>
            <mc:AlternateContent>
              <mc:Choice xmlns:ma="http://schemas.microsoft.com/office/mac/drawingml/2008/main" Requires="ma">
                <p:blipFill>
                  <a:blip r:embed="rId4"/>
                  <a:srcRect l="23965" t="26158" r="17726" b="23819"/>
                  <a:stretch>
                    <a:fillRect/>
                  </a:stretch>
                </p:blipFill>
              </mc:Choice>
              <mc:Fallback>
                <p:blipFill>
                  <a:blip r:embed="rId5"/>
                  <a:srcRect l="23965" t="26158" r="17726" b="23819"/>
                  <a:stretch>
                    <a:fillRect/>
                  </a:stretch>
                </p:blipFill>
              </mc:Fallback>
            </mc:AlternateContent>
            <p:spPr>
              <a:xfrm>
                <a:off x="8367887" y="1813523"/>
                <a:ext cx="3113243" cy="3456432"/>
              </a:xfrm>
              <a:prstGeom prst="rect">
                <a:avLst/>
              </a:prstGeom>
              <a:ln>
                <a:solidFill>
                  <a:srgbClr val="000000"/>
                </a:solidFill>
              </a:ln>
            </p:spPr>
          </p:pic>
          <p:pic>
            <p:nvPicPr>
              <p:cNvPr id="8" name="Picture 7" descr="dataset-scatterplot-buffy.pdf"/>
              <p:cNvPicPr>
                <a:picLocks noChangeAspect="1"/>
              </p:cNvPicPr>
              <p:nvPr/>
            </p:nvPicPr>
            <mc:AlternateContent>
              <mc:Choice xmlns:ma="http://schemas.microsoft.com/office/mac/drawingml/2008/main" Requires="ma">
                <p:blipFill>
                  <a:blip r:embed="rId6"/>
                  <a:srcRect l="21000" t="25393" r="20444" b="24201"/>
                  <a:stretch>
                    <a:fillRect/>
                  </a:stretch>
                </p:blipFill>
              </mc:Choice>
              <mc:Fallback>
                <p:blipFill>
                  <a:blip r:embed="rId7"/>
                  <a:srcRect l="21000" t="25393" r="20444" b="24201"/>
                  <a:stretch>
                    <a:fillRect/>
                  </a:stretch>
                </p:blipFill>
              </mc:Fallback>
            </mc:AlternateContent>
            <p:spPr>
              <a:xfrm>
                <a:off x="5224207" y="1813523"/>
                <a:ext cx="3102749" cy="3456432"/>
              </a:xfrm>
              <a:prstGeom prst="rect">
                <a:avLst/>
              </a:prstGeom>
              <a:ln>
                <a:solidFill>
                  <a:srgbClr val="000000"/>
                </a:solidFill>
              </a:ln>
            </p:spPr>
          </p:pic>
        </p:grpSp>
        <p:sp>
          <p:nvSpPr>
            <p:cNvPr id="14" name="TextBox 13"/>
            <p:cNvSpPr txBox="1"/>
            <p:nvPr/>
          </p:nvSpPr>
          <p:spPr>
            <a:xfrm>
              <a:off x="2396070" y="0"/>
              <a:ext cx="31170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Buffy Stickmen v.2.1</a:t>
              </a:r>
              <a:endParaRPr lang="en-US" sz="28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319134" y="0"/>
              <a:ext cx="34412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PASCAL Stickmen v.1.0</a:t>
              </a:r>
              <a:endParaRPr lang="en-US" sz="28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2608813" y="0"/>
              <a:ext cx="22500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VideoPose</a:t>
              </a:r>
              <a:r>
                <a:rPr lang="en-US" sz="2800" dirty="0" smtClean="0"/>
                <a:t> 2.0</a:t>
              </a:r>
              <a:endParaRPr lang="en-US" sz="2800" dirty="0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13826483" y="680889"/>
              <a:ext cx="2186564" cy="1532002"/>
            </a:xfrm>
            <a:prstGeom prst="roundRect">
              <a:avLst/>
            </a:prstGeom>
            <a:solidFill>
              <a:schemeClr val="bg1">
                <a:lumMod val="75000"/>
                <a:alpha val="0"/>
              </a:schemeClr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4039230" y="965411"/>
              <a:ext cx="181433" cy="198720"/>
            </a:xfrm>
            <a:prstGeom prst="rect">
              <a:avLst/>
            </a:prstGeom>
            <a:noFill/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282067" y="722150"/>
              <a:ext cx="1076818" cy="538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900" dirty="0" smtClean="0"/>
                <a:t>wrists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14034906" y="1358531"/>
              <a:ext cx="190080" cy="190080"/>
            </a:xfrm>
            <a:prstGeom prst="ellipse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282067" y="1093671"/>
              <a:ext cx="1253142" cy="538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900" dirty="0" smtClean="0"/>
                <a:t>elbows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4282067" y="1465191"/>
              <a:ext cx="1651550" cy="538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900" dirty="0" smtClean="0"/>
                <a:t>shoulders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14069466" y="1743011"/>
              <a:ext cx="120960" cy="120960"/>
            </a:xfrm>
            <a:prstGeom prst="ellipse">
              <a:avLst/>
            </a:prstGeom>
            <a:solidFill>
              <a:srgbClr val="14FF00"/>
            </a:solidFill>
            <a:ln>
              <a:solidFill>
                <a:srgbClr val="14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00">
                <a:solidFill>
                  <a:schemeClr val="tx1"/>
                </a:soli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1492633" y="628513"/>
              <a:ext cx="1322416" cy="1493513"/>
              <a:chOff x="16458220" y="2108139"/>
              <a:chExt cx="1322416" cy="1493513"/>
            </a:xfrm>
          </p:grpSpPr>
          <p:cxnSp>
            <p:nvCxnSpPr>
              <p:cNvPr id="27" name="Straight Arrow Connector 26"/>
              <p:cNvCxnSpPr/>
              <p:nvPr/>
            </p:nvCxnSpPr>
            <p:spPr>
              <a:xfrm rot="5400000">
                <a:off x="16177872" y="3057853"/>
                <a:ext cx="1086011" cy="158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>
                <a:off x="16706990" y="2500960"/>
                <a:ext cx="1073646" cy="158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/>
              <p:cNvSpPr txBox="1"/>
              <p:nvPr/>
            </p:nvSpPr>
            <p:spPr>
              <a:xfrm>
                <a:off x="17034322" y="2108139"/>
                <a:ext cx="287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x</a:t>
                </a:r>
                <a:endParaRPr lang="en-US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6458220" y="2854500"/>
                <a:ext cx="2891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y</a:t>
                </a:r>
                <a:endParaRPr lang="en-US" dirty="0"/>
              </a:p>
            </p:txBody>
          </p:sp>
        </p:grpSp>
      </p:grpSp>
      <p:pic>
        <p:nvPicPr>
          <p:cNvPr id="35" name="Picture 34" descr="dataset-averages.jpg"/>
          <p:cNvPicPr>
            <a:picLocks noChangeAspect="1"/>
          </p:cNvPicPr>
          <p:nvPr/>
        </p:nvPicPr>
        <p:blipFill>
          <a:blip r:embed="rId8"/>
          <a:srcRect r="66660"/>
          <a:stretch>
            <a:fillRect/>
          </a:stretch>
        </p:blipFill>
        <p:spPr>
          <a:xfrm>
            <a:off x="1362278" y="4208232"/>
            <a:ext cx="4882896" cy="443383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36" name="Picture 35" descr="dataset-averages.jpg"/>
          <p:cNvPicPr>
            <a:picLocks noChangeAspect="1"/>
          </p:cNvPicPr>
          <p:nvPr/>
        </p:nvPicPr>
        <p:blipFill>
          <a:blip r:embed="rId8"/>
          <a:srcRect l="33466" r="33376"/>
          <a:stretch>
            <a:fillRect/>
          </a:stretch>
        </p:blipFill>
        <p:spPr>
          <a:xfrm>
            <a:off x="6297855" y="4216596"/>
            <a:ext cx="4882896" cy="4417837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37" name="Picture 36" descr="dataset-averages.jpg"/>
          <p:cNvPicPr>
            <a:picLocks noChangeAspect="1"/>
          </p:cNvPicPr>
          <p:nvPr/>
        </p:nvPicPr>
        <p:blipFill>
          <a:blip r:embed="rId8"/>
          <a:srcRect l="66843"/>
          <a:stretch>
            <a:fillRect/>
          </a:stretch>
        </p:blipFill>
        <p:spPr>
          <a:xfrm>
            <a:off x="11220917" y="4224961"/>
            <a:ext cx="4988529" cy="4418025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ascade-vs-pruning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t="34177" b="26682"/>
              <a:stretch>
                <a:fillRect/>
              </a:stretch>
            </p:blipFill>
          </mc:Choice>
          <mc:Fallback>
            <p:blipFill>
              <a:blip r:embed="rId3"/>
              <a:srcRect t="34177" b="26682"/>
              <a:stretch>
                <a:fillRect/>
              </a:stretch>
            </p:blipFill>
          </mc:Fallback>
        </mc:AlternateContent>
        <p:spPr>
          <a:xfrm>
            <a:off x="4608890" y="1217745"/>
            <a:ext cx="9435452" cy="477932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317482" y="988599"/>
            <a:ext cx="2262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wrist accuracy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5931243" y="988599"/>
            <a:ext cx="2428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elbow accuracy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3579053" y="3072510"/>
            <a:ext cx="21504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% matched joints</a:t>
            </a:r>
            <a:endParaRPr lang="en-US" sz="22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2345266" y="969434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CPS feature analysis, Buffy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1174600" y="2980267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AUC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005236" y="5242317"/>
            <a:ext cx="424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 rot="18930938">
            <a:off x="1467181" y="5473370"/>
            <a:ext cx="1241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baseline PS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 rot="18930938">
            <a:off x="2108048" y="5446676"/>
            <a:ext cx="1165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geom</a:t>
            </a:r>
            <a:r>
              <a:rPr lang="en-US" dirty="0" smtClean="0"/>
              <a:t> only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 rot="18930938">
            <a:off x="2796371" y="5616163"/>
            <a:ext cx="164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geom+contours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 rot="18930938">
            <a:off x="2308146" y="557047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geom+regions</a:t>
            </a:r>
            <a:endParaRPr lang="en-US" dirty="0"/>
          </a:p>
        </p:txBody>
      </p:sp>
      <p:pic>
        <p:nvPicPr>
          <p:cNvPr id="65" name="Picture 64" descr="cps-ablative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l="9380" t="18519" r="10418" b="22806"/>
              <a:stretch>
                <a:fillRect/>
              </a:stretch>
            </p:blipFill>
          </mc:Choice>
          <mc:Fallback>
            <p:blipFill>
              <a:blip r:embed="rId3"/>
              <a:srcRect l="9380" t="18519" r="10418" b="22806"/>
              <a:stretch>
                <a:fillRect/>
              </a:stretch>
            </p:blipFill>
          </mc:Fallback>
        </mc:AlternateContent>
        <p:spPr>
          <a:xfrm>
            <a:off x="1596958" y="1244908"/>
            <a:ext cx="4250172" cy="4023947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 rot="18930938">
            <a:off x="3600814" y="5494089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geom+color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392912" y="5135481"/>
            <a:ext cx="186267" cy="2455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6960184" y="969434"/>
            <a:ext cx="320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ESM feature analysis, </a:t>
            </a:r>
            <a:r>
              <a:rPr lang="en-US" dirty="0" err="1" smtClean="0"/>
              <a:t>VideoPose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5930348" y="2980267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AUC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9859475" y="5261405"/>
            <a:ext cx="424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 rot="18930938">
            <a:off x="6264041" y="5438811"/>
            <a:ext cx="1016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w/o flow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 rot="18930938">
            <a:off x="7459011" y="5480749"/>
            <a:ext cx="1136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w/o </a:t>
            </a:r>
            <a:r>
              <a:rPr lang="en-US" dirty="0" err="1" smtClean="0"/>
              <a:t>geom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 rot="18930938">
            <a:off x="8088987" y="5583658"/>
            <a:ext cx="143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w/o contours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 rot="18930938">
            <a:off x="7974674" y="5445761"/>
            <a:ext cx="1036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w/o time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 rot="18930938">
            <a:off x="7091959" y="5461772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w/o color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 rot="18930938">
            <a:off x="8421299" y="5621370"/>
            <a:ext cx="1537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w/o hand </a:t>
            </a:r>
            <a:r>
              <a:rPr lang="en-US" dirty="0" err="1" smtClean="0"/>
              <a:t>dets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 rot="18930938">
            <a:off x="6712719" y="5439917"/>
            <a:ext cx="10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w/o </a:t>
            </a:r>
            <a:r>
              <a:rPr lang="en-US" dirty="0" err="1" smtClean="0"/>
              <a:t>HoG</a:t>
            </a:r>
            <a:endParaRPr lang="en-US" dirty="0"/>
          </a:p>
        </p:txBody>
      </p:sp>
      <p:pic>
        <p:nvPicPr>
          <p:cNvPr id="68" name="Picture 67" descr="esm-ablative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rcRect l="7007" t="19436" r="9706" b="22622"/>
              <a:stretch>
                <a:fillRect/>
              </a:stretch>
            </p:blipFill>
          </mc:Choice>
          <mc:Fallback>
            <p:blipFill>
              <a:blip r:embed="rId5"/>
              <a:srcRect l="7007" t="19436" r="9706" b="22622"/>
              <a:stretch>
                <a:fillRect/>
              </a:stretch>
            </p:blipFill>
          </mc:Fallback>
        </mc:AlternateContent>
        <p:spPr>
          <a:xfrm>
            <a:off x="6211815" y="1332932"/>
            <a:ext cx="4413640" cy="39736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uffy-results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t="22268" b="11539"/>
              <a:stretch>
                <a:fillRect/>
              </a:stretch>
            </p:blipFill>
          </mc:Choice>
          <mc:Fallback>
            <p:blipFill>
              <a:blip r:embed="rId3"/>
              <a:srcRect t="22268" b="11539"/>
              <a:stretch>
                <a:fillRect/>
              </a:stretch>
            </p:blipFill>
          </mc:Fallback>
        </mc:AlternateContent>
        <p:spPr>
          <a:xfrm>
            <a:off x="1743075" y="163473"/>
            <a:ext cx="8874125" cy="4539515"/>
          </a:xfrm>
          <a:prstGeom prst="rect">
            <a:avLst/>
          </a:prstGeom>
        </p:spPr>
      </p:pic>
      <p:pic>
        <p:nvPicPr>
          <p:cNvPr id="12" name="Picture 11" descr="pascal-results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rcRect l="2001" t="21966" r="5045" b="11107"/>
              <a:stretch>
                <a:fillRect/>
              </a:stretch>
            </p:blipFill>
          </mc:Choice>
          <mc:Fallback>
            <p:blipFill>
              <a:blip r:embed="rId5"/>
              <a:srcRect l="2001" t="21966" r="5045" b="11107"/>
              <a:stretch>
                <a:fillRect/>
              </a:stretch>
            </p:blipFill>
          </mc:Fallback>
        </mc:AlternateContent>
        <p:spPr>
          <a:xfrm>
            <a:off x="1923894" y="4563093"/>
            <a:ext cx="8248854" cy="45898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rot="16200000">
            <a:off x="809142" y="2119521"/>
            <a:ext cx="21504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% matched joints</a:t>
            </a:r>
            <a:endParaRPr lang="en-US" sz="22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809143" y="6642558"/>
            <a:ext cx="21504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% matched joints</a:t>
            </a:r>
            <a:endParaRPr lang="en-US" sz="22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775121" y="6267771"/>
            <a:ext cx="1612721" cy="4770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/>
              <a:t>pixel error</a:t>
            </a:r>
            <a:endParaRPr lang="en-US" sz="25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909738" y="3121604"/>
            <a:ext cx="2150473" cy="43088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200" dirty="0" smtClean="0"/>
              <a:t>% matched joints</a:t>
            </a:r>
            <a:endParaRPr lang="en-US" sz="2200" dirty="0"/>
          </a:p>
        </p:txBody>
      </p:sp>
      <p:grpSp>
        <p:nvGrpSpPr>
          <p:cNvPr id="87" name="Group 86"/>
          <p:cNvGrpSpPr/>
          <p:nvPr/>
        </p:nvGrpSpPr>
        <p:grpSpPr>
          <a:xfrm>
            <a:off x="2373586" y="204252"/>
            <a:ext cx="6227671" cy="6197575"/>
            <a:chOff x="2373586" y="189831"/>
            <a:chExt cx="6227671" cy="6197575"/>
          </a:xfrm>
        </p:grpSpPr>
        <p:sp>
          <p:nvSpPr>
            <p:cNvPr id="10" name="Freeform 9"/>
            <p:cNvSpPr/>
            <p:nvPr/>
          </p:nvSpPr>
          <p:spPr>
            <a:xfrm>
              <a:off x="2770658" y="2193140"/>
              <a:ext cx="5628145" cy="2425806"/>
            </a:xfrm>
            <a:custGeom>
              <a:avLst/>
              <a:gdLst>
                <a:gd name="connsiteX0" fmla="*/ 0 w 7173310"/>
                <a:gd name="connsiteY0" fmla="*/ 3091793 h 3091793"/>
                <a:gd name="connsiteX1" fmla="*/ 306551 w 7173310"/>
                <a:gd name="connsiteY1" fmla="*/ 2802758 h 3091793"/>
                <a:gd name="connsiteX2" fmla="*/ 613103 w 7173310"/>
                <a:gd name="connsiteY2" fmla="*/ 2610069 h 3091793"/>
                <a:gd name="connsiteX3" fmla="*/ 867103 w 7173310"/>
                <a:gd name="connsiteY3" fmla="*/ 2496207 h 3091793"/>
                <a:gd name="connsiteX4" fmla="*/ 1199931 w 7173310"/>
                <a:gd name="connsiteY4" fmla="*/ 2364827 h 3091793"/>
                <a:gd name="connsiteX5" fmla="*/ 1462689 w 7173310"/>
                <a:gd name="connsiteY5" fmla="*/ 2224689 h 3091793"/>
                <a:gd name="connsiteX6" fmla="*/ 1760482 w 7173310"/>
                <a:gd name="connsiteY6" fmla="*/ 2110827 h 3091793"/>
                <a:gd name="connsiteX7" fmla="*/ 2067034 w 7173310"/>
                <a:gd name="connsiteY7" fmla="*/ 1988207 h 3091793"/>
                <a:gd name="connsiteX8" fmla="*/ 2303517 w 7173310"/>
                <a:gd name="connsiteY8" fmla="*/ 1848069 h 3091793"/>
                <a:gd name="connsiteX9" fmla="*/ 2592551 w 7173310"/>
                <a:gd name="connsiteY9" fmla="*/ 1716689 h 3091793"/>
                <a:gd name="connsiteX10" fmla="*/ 2881586 w 7173310"/>
                <a:gd name="connsiteY10" fmla="*/ 1594069 h 3091793"/>
                <a:gd name="connsiteX11" fmla="*/ 3179379 w 7173310"/>
                <a:gd name="connsiteY11" fmla="*/ 1445172 h 3091793"/>
                <a:gd name="connsiteX12" fmla="*/ 3459655 w 7173310"/>
                <a:gd name="connsiteY12" fmla="*/ 1366345 h 3091793"/>
                <a:gd name="connsiteX13" fmla="*/ 3739931 w 7173310"/>
                <a:gd name="connsiteY13" fmla="*/ 1234965 h 3091793"/>
                <a:gd name="connsiteX14" fmla="*/ 4020207 w 7173310"/>
                <a:gd name="connsiteY14" fmla="*/ 1121103 h 3091793"/>
                <a:gd name="connsiteX15" fmla="*/ 4318000 w 7173310"/>
                <a:gd name="connsiteY15" fmla="*/ 1024758 h 3091793"/>
                <a:gd name="connsiteX16" fmla="*/ 4615793 w 7173310"/>
                <a:gd name="connsiteY16" fmla="*/ 937172 h 3091793"/>
                <a:gd name="connsiteX17" fmla="*/ 4878551 w 7173310"/>
                <a:gd name="connsiteY17" fmla="*/ 823310 h 3091793"/>
                <a:gd name="connsiteX18" fmla="*/ 5158827 w 7173310"/>
                <a:gd name="connsiteY18" fmla="*/ 744482 h 3091793"/>
                <a:gd name="connsiteX19" fmla="*/ 5447862 w 7173310"/>
                <a:gd name="connsiteY19" fmla="*/ 621862 h 3091793"/>
                <a:gd name="connsiteX20" fmla="*/ 5763172 w 7173310"/>
                <a:gd name="connsiteY20" fmla="*/ 525517 h 3091793"/>
                <a:gd name="connsiteX21" fmla="*/ 6034689 w 7173310"/>
                <a:gd name="connsiteY21" fmla="*/ 359103 h 3091793"/>
                <a:gd name="connsiteX22" fmla="*/ 6323724 w 7173310"/>
                <a:gd name="connsiteY22" fmla="*/ 245241 h 3091793"/>
                <a:gd name="connsiteX23" fmla="*/ 6604000 w 7173310"/>
                <a:gd name="connsiteY23" fmla="*/ 148896 h 3091793"/>
                <a:gd name="connsiteX24" fmla="*/ 6910551 w 7173310"/>
                <a:gd name="connsiteY24" fmla="*/ 52551 h 3091793"/>
                <a:gd name="connsiteX25" fmla="*/ 7173310 w 7173310"/>
                <a:gd name="connsiteY25" fmla="*/ 0 h 309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73310" h="3091793">
                  <a:moveTo>
                    <a:pt x="0" y="3091793"/>
                  </a:moveTo>
                  <a:cubicBezTo>
                    <a:pt x="102183" y="2987419"/>
                    <a:pt x="204367" y="2883045"/>
                    <a:pt x="306551" y="2802758"/>
                  </a:cubicBezTo>
                  <a:cubicBezTo>
                    <a:pt x="408735" y="2722471"/>
                    <a:pt x="519678" y="2661161"/>
                    <a:pt x="613103" y="2610069"/>
                  </a:cubicBezTo>
                  <a:cubicBezTo>
                    <a:pt x="706528" y="2558977"/>
                    <a:pt x="769298" y="2537081"/>
                    <a:pt x="867103" y="2496207"/>
                  </a:cubicBezTo>
                  <a:cubicBezTo>
                    <a:pt x="964908" y="2455333"/>
                    <a:pt x="1100667" y="2410080"/>
                    <a:pt x="1199931" y="2364827"/>
                  </a:cubicBezTo>
                  <a:cubicBezTo>
                    <a:pt x="1299195" y="2319574"/>
                    <a:pt x="1369264" y="2267022"/>
                    <a:pt x="1462689" y="2224689"/>
                  </a:cubicBezTo>
                  <a:cubicBezTo>
                    <a:pt x="1556114" y="2182356"/>
                    <a:pt x="1760482" y="2110827"/>
                    <a:pt x="1760482" y="2110827"/>
                  </a:cubicBezTo>
                  <a:cubicBezTo>
                    <a:pt x="1861206" y="2071413"/>
                    <a:pt x="1976528" y="2032000"/>
                    <a:pt x="2067034" y="1988207"/>
                  </a:cubicBezTo>
                  <a:cubicBezTo>
                    <a:pt x="2157540" y="1944414"/>
                    <a:pt x="2215931" y="1893322"/>
                    <a:pt x="2303517" y="1848069"/>
                  </a:cubicBezTo>
                  <a:cubicBezTo>
                    <a:pt x="2391103" y="1802816"/>
                    <a:pt x="2496206" y="1759022"/>
                    <a:pt x="2592551" y="1716689"/>
                  </a:cubicBezTo>
                  <a:cubicBezTo>
                    <a:pt x="2688896" y="1674356"/>
                    <a:pt x="2783781" y="1639322"/>
                    <a:pt x="2881586" y="1594069"/>
                  </a:cubicBezTo>
                  <a:cubicBezTo>
                    <a:pt x="2979391" y="1548816"/>
                    <a:pt x="3083034" y="1483126"/>
                    <a:pt x="3179379" y="1445172"/>
                  </a:cubicBezTo>
                  <a:cubicBezTo>
                    <a:pt x="3275724" y="1407218"/>
                    <a:pt x="3366230" y="1401379"/>
                    <a:pt x="3459655" y="1366345"/>
                  </a:cubicBezTo>
                  <a:cubicBezTo>
                    <a:pt x="3553080" y="1331311"/>
                    <a:pt x="3646506" y="1275839"/>
                    <a:pt x="3739931" y="1234965"/>
                  </a:cubicBezTo>
                  <a:cubicBezTo>
                    <a:pt x="3833356" y="1194091"/>
                    <a:pt x="3923862" y="1156137"/>
                    <a:pt x="4020207" y="1121103"/>
                  </a:cubicBezTo>
                  <a:cubicBezTo>
                    <a:pt x="4116552" y="1086069"/>
                    <a:pt x="4218736" y="1055413"/>
                    <a:pt x="4318000" y="1024758"/>
                  </a:cubicBezTo>
                  <a:cubicBezTo>
                    <a:pt x="4417264" y="994103"/>
                    <a:pt x="4522368" y="970747"/>
                    <a:pt x="4615793" y="937172"/>
                  </a:cubicBezTo>
                  <a:cubicBezTo>
                    <a:pt x="4709218" y="903597"/>
                    <a:pt x="4788045" y="855425"/>
                    <a:pt x="4878551" y="823310"/>
                  </a:cubicBezTo>
                  <a:cubicBezTo>
                    <a:pt x="4969057" y="791195"/>
                    <a:pt x="5063942" y="778057"/>
                    <a:pt x="5158827" y="744482"/>
                  </a:cubicBezTo>
                  <a:cubicBezTo>
                    <a:pt x="5253712" y="710907"/>
                    <a:pt x="5347138" y="658356"/>
                    <a:pt x="5447862" y="621862"/>
                  </a:cubicBezTo>
                  <a:cubicBezTo>
                    <a:pt x="5548586" y="585368"/>
                    <a:pt x="5665368" y="569310"/>
                    <a:pt x="5763172" y="525517"/>
                  </a:cubicBezTo>
                  <a:cubicBezTo>
                    <a:pt x="5860976" y="481724"/>
                    <a:pt x="5941264" y="405816"/>
                    <a:pt x="6034689" y="359103"/>
                  </a:cubicBezTo>
                  <a:cubicBezTo>
                    <a:pt x="6128114" y="312390"/>
                    <a:pt x="6228839" y="280275"/>
                    <a:pt x="6323724" y="245241"/>
                  </a:cubicBezTo>
                  <a:cubicBezTo>
                    <a:pt x="6418609" y="210207"/>
                    <a:pt x="6506196" y="181011"/>
                    <a:pt x="6604000" y="148896"/>
                  </a:cubicBezTo>
                  <a:cubicBezTo>
                    <a:pt x="6701805" y="116781"/>
                    <a:pt x="6815666" y="77367"/>
                    <a:pt x="6910551" y="52551"/>
                  </a:cubicBezTo>
                  <a:cubicBezTo>
                    <a:pt x="7005436" y="27735"/>
                    <a:pt x="7173310" y="0"/>
                    <a:pt x="7173310" y="0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66FF"/>
                </a:solidFill>
              </a:endParaRPr>
            </a:p>
          </p:txBody>
        </p:sp>
        <p:sp>
          <p:nvSpPr>
            <p:cNvPr id="4" name="Freeform 3"/>
            <p:cNvSpPr/>
            <p:nvPr/>
          </p:nvSpPr>
          <p:spPr>
            <a:xfrm flipH="1" flipV="1">
              <a:off x="2777306" y="2986744"/>
              <a:ext cx="5596480" cy="1709704"/>
            </a:xfrm>
            <a:custGeom>
              <a:avLst/>
              <a:gdLst>
                <a:gd name="connsiteX0" fmla="*/ 0 w 2128345"/>
                <a:gd name="connsiteY0" fmla="*/ 481724 h 481724"/>
                <a:gd name="connsiteX1" fmla="*/ 175173 w 2128345"/>
                <a:gd name="connsiteY1" fmla="*/ 446690 h 481724"/>
                <a:gd name="connsiteX2" fmla="*/ 315311 w 2128345"/>
                <a:gd name="connsiteY2" fmla="*/ 429173 h 481724"/>
                <a:gd name="connsiteX3" fmla="*/ 429173 w 2128345"/>
                <a:gd name="connsiteY3" fmla="*/ 420414 h 481724"/>
                <a:gd name="connsiteX4" fmla="*/ 516759 w 2128345"/>
                <a:gd name="connsiteY4" fmla="*/ 402897 h 481724"/>
                <a:gd name="connsiteX5" fmla="*/ 683173 w 2128345"/>
                <a:gd name="connsiteY5" fmla="*/ 376621 h 481724"/>
                <a:gd name="connsiteX6" fmla="*/ 884621 w 2128345"/>
                <a:gd name="connsiteY6" fmla="*/ 332828 h 481724"/>
                <a:gd name="connsiteX7" fmla="*/ 963448 w 2128345"/>
                <a:gd name="connsiteY7" fmla="*/ 332828 h 481724"/>
                <a:gd name="connsiteX8" fmla="*/ 1068552 w 2128345"/>
                <a:gd name="connsiteY8" fmla="*/ 315311 h 481724"/>
                <a:gd name="connsiteX9" fmla="*/ 1147379 w 2128345"/>
                <a:gd name="connsiteY9" fmla="*/ 306552 h 481724"/>
                <a:gd name="connsiteX10" fmla="*/ 1226207 w 2128345"/>
                <a:gd name="connsiteY10" fmla="*/ 271518 h 481724"/>
                <a:gd name="connsiteX11" fmla="*/ 1340069 w 2128345"/>
                <a:gd name="connsiteY11" fmla="*/ 254000 h 481724"/>
                <a:gd name="connsiteX12" fmla="*/ 1427655 w 2128345"/>
                <a:gd name="connsiteY12" fmla="*/ 245242 h 481724"/>
                <a:gd name="connsiteX13" fmla="*/ 1541517 w 2128345"/>
                <a:gd name="connsiteY13" fmla="*/ 218966 h 481724"/>
                <a:gd name="connsiteX14" fmla="*/ 1602828 w 2128345"/>
                <a:gd name="connsiteY14" fmla="*/ 175173 h 481724"/>
                <a:gd name="connsiteX15" fmla="*/ 1690414 w 2128345"/>
                <a:gd name="connsiteY15" fmla="*/ 140138 h 481724"/>
                <a:gd name="connsiteX16" fmla="*/ 1795517 w 2128345"/>
                <a:gd name="connsiteY16" fmla="*/ 113862 h 481724"/>
                <a:gd name="connsiteX17" fmla="*/ 1891862 w 2128345"/>
                <a:gd name="connsiteY17" fmla="*/ 78828 h 481724"/>
                <a:gd name="connsiteX18" fmla="*/ 1961931 w 2128345"/>
                <a:gd name="connsiteY18" fmla="*/ 70069 h 481724"/>
                <a:gd name="connsiteX19" fmla="*/ 2102069 w 2128345"/>
                <a:gd name="connsiteY19" fmla="*/ 17518 h 481724"/>
                <a:gd name="connsiteX20" fmla="*/ 2119586 w 2128345"/>
                <a:gd name="connsiteY20" fmla="*/ 0 h 481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28345" h="481724">
                  <a:moveTo>
                    <a:pt x="0" y="481724"/>
                  </a:moveTo>
                  <a:cubicBezTo>
                    <a:pt x="61310" y="468586"/>
                    <a:pt x="122621" y="455448"/>
                    <a:pt x="175173" y="446690"/>
                  </a:cubicBezTo>
                  <a:cubicBezTo>
                    <a:pt x="227725" y="437932"/>
                    <a:pt x="272978" y="433552"/>
                    <a:pt x="315311" y="429173"/>
                  </a:cubicBezTo>
                  <a:cubicBezTo>
                    <a:pt x="357644" y="424794"/>
                    <a:pt x="395598" y="424793"/>
                    <a:pt x="429173" y="420414"/>
                  </a:cubicBezTo>
                  <a:cubicBezTo>
                    <a:pt x="462748" y="416035"/>
                    <a:pt x="474426" y="410196"/>
                    <a:pt x="516759" y="402897"/>
                  </a:cubicBezTo>
                  <a:cubicBezTo>
                    <a:pt x="559092" y="395598"/>
                    <a:pt x="621863" y="388299"/>
                    <a:pt x="683173" y="376621"/>
                  </a:cubicBezTo>
                  <a:cubicBezTo>
                    <a:pt x="744483" y="364943"/>
                    <a:pt x="837909" y="340127"/>
                    <a:pt x="884621" y="332828"/>
                  </a:cubicBezTo>
                  <a:cubicBezTo>
                    <a:pt x="931333" y="325529"/>
                    <a:pt x="932793" y="335748"/>
                    <a:pt x="963448" y="332828"/>
                  </a:cubicBezTo>
                  <a:cubicBezTo>
                    <a:pt x="994103" y="329909"/>
                    <a:pt x="1037897" y="319690"/>
                    <a:pt x="1068552" y="315311"/>
                  </a:cubicBezTo>
                  <a:cubicBezTo>
                    <a:pt x="1099207" y="310932"/>
                    <a:pt x="1121103" y="313851"/>
                    <a:pt x="1147379" y="306552"/>
                  </a:cubicBezTo>
                  <a:cubicBezTo>
                    <a:pt x="1173655" y="299253"/>
                    <a:pt x="1194092" y="280277"/>
                    <a:pt x="1226207" y="271518"/>
                  </a:cubicBezTo>
                  <a:cubicBezTo>
                    <a:pt x="1258322" y="262759"/>
                    <a:pt x="1306494" y="258379"/>
                    <a:pt x="1340069" y="254000"/>
                  </a:cubicBezTo>
                  <a:cubicBezTo>
                    <a:pt x="1373644" y="249621"/>
                    <a:pt x="1394080" y="251081"/>
                    <a:pt x="1427655" y="245242"/>
                  </a:cubicBezTo>
                  <a:cubicBezTo>
                    <a:pt x="1461230" y="239403"/>
                    <a:pt x="1512321" y="230644"/>
                    <a:pt x="1541517" y="218966"/>
                  </a:cubicBezTo>
                  <a:cubicBezTo>
                    <a:pt x="1570713" y="207288"/>
                    <a:pt x="1578012" y="188311"/>
                    <a:pt x="1602828" y="175173"/>
                  </a:cubicBezTo>
                  <a:cubicBezTo>
                    <a:pt x="1627644" y="162035"/>
                    <a:pt x="1658299" y="150357"/>
                    <a:pt x="1690414" y="140138"/>
                  </a:cubicBezTo>
                  <a:cubicBezTo>
                    <a:pt x="1722529" y="129920"/>
                    <a:pt x="1761942" y="124080"/>
                    <a:pt x="1795517" y="113862"/>
                  </a:cubicBezTo>
                  <a:cubicBezTo>
                    <a:pt x="1829092" y="103644"/>
                    <a:pt x="1864126" y="86127"/>
                    <a:pt x="1891862" y="78828"/>
                  </a:cubicBezTo>
                  <a:cubicBezTo>
                    <a:pt x="1919598" y="71529"/>
                    <a:pt x="1926897" y="80287"/>
                    <a:pt x="1961931" y="70069"/>
                  </a:cubicBezTo>
                  <a:cubicBezTo>
                    <a:pt x="1996965" y="59851"/>
                    <a:pt x="2075793" y="29196"/>
                    <a:pt x="2102069" y="17518"/>
                  </a:cubicBezTo>
                  <a:cubicBezTo>
                    <a:pt x="2128345" y="5840"/>
                    <a:pt x="2119586" y="0"/>
                    <a:pt x="2119586" y="0"/>
                  </a:cubicBezTo>
                </a:path>
              </a:pathLst>
            </a:custGeom>
            <a:ln w="38100" cap="flat" cmpd="sng" algn="ctr">
              <a:solidFill>
                <a:srgbClr val="36B649"/>
              </a:solidFill>
              <a:prstDash val="sysDash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777529" y="752337"/>
              <a:ext cx="5628146" cy="5263931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66FF"/>
                </a:solidFill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>
              <a:off x="2794097" y="3891944"/>
              <a:ext cx="5604705" cy="1628658"/>
            </a:xfrm>
            <a:custGeom>
              <a:avLst/>
              <a:gdLst>
                <a:gd name="connsiteX0" fmla="*/ 0 w 6875517"/>
                <a:gd name="connsiteY0" fmla="*/ 2075793 h 2075793"/>
                <a:gd name="connsiteX1" fmla="*/ 367862 w 6875517"/>
                <a:gd name="connsiteY1" fmla="*/ 1953172 h 2075793"/>
                <a:gd name="connsiteX2" fmla="*/ 735724 w 6875517"/>
                <a:gd name="connsiteY2" fmla="*/ 1813034 h 2075793"/>
                <a:gd name="connsiteX3" fmla="*/ 1077310 w 6875517"/>
                <a:gd name="connsiteY3" fmla="*/ 1672896 h 2075793"/>
                <a:gd name="connsiteX4" fmla="*/ 1427655 w 6875517"/>
                <a:gd name="connsiteY4" fmla="*/ 1532758 h 2075793"/>
                <a:gd name="connsiteX5" fmla="*/ 1830552 w 6875517"/>
                <a:gd name="connsiteY5" fmla="*/ 1401379 h 2075793"/>
                <a:gd name="connsiteX6" fmla="*/ 2145862 w 6875517"/>
                <a:gd name="connsiteY6" fmla="*/ 1287517 h 2075793"/>
                <a:gd name="connsiteX7" fmla="*/ 2522483 w 6875517"/>
                <a:gd name="connsiteY7" fmla="*/ 1182414 h 2075793"/>
                <a:gd name="connsiteX8" fmla="*/ 2899103 w 6875517"/>
                <a:gd name="connsiteY8" fmla="*/ 1016000 h 2075793"/>
                <a:gd name="connsiteX9" fmla="*/ 3240689 w 6875517"/>
                <a:gd name="connsiteY9" fmla="*/ 910896 h 2075793"/>
                <a:gd name="connsiteX10" fmla="*/ 3669862 w 6875517"/>
                <a:gd name="connsiteY10" fmla="*/ 788276 h 2075793"/>
                <a:gd name="connsiteX11" fmla="*/ 4037724 w 6875517"/>
                <a:gd name="connsiteY11" fmla="*/ 656896 h 2075793"/>
                <a:gd name="connsiteX12" fmla="*/ 4274207 w 6875517"/>
                <a:gd name="connsiteY12" fmla="*/ 569310 h 2075793"/>
                <a:gd name="connsiteX13" fmla="*/ 4650827 w 6875517"/>
                <a:gd name="connsiteY13" fmla="*/ 499241 h 2075793"/>
                <a:gd name="connsiteX14" fmla="*/ 4957379 w 6875517"/>
                <a:gd name="connsiteY14" fmla="*/ 385379 h 2075793"/>
                <a:gd name="connsiteX15" fmla="*/ 5246414 w 6875517"/>
                <a:gd name="connsiteY15" fmla="*/ 315310 h 2075793"/>
                <a:gd name="connsiteX16" fmla="*/ 5640552 w 6875517"/>
                <a:gd name="connsiteY16" fmla="*/ 218965 h 2075793"/>
                <a:gd name="connsiteX17" fmla="*/ 6017172 w 6875517"/>
                <a:gd name="connsiteY17" fmla="*/ 148896 h 2075793"/>
                <a:gd name="connsiteX18" fmla="*/ 6288689 w 6875517"/>
                <a:gd name="connsiteY18" fmla="*/ 105103 h 2075793"/>
                <a:gd name="connsiteX19" fmla="*/ 6604000 w 6875517"/>
                <a:gd name="connsiteY19" fmla="*/ 35034 h 2075793"/>
                <a:gd name="connsiteX20" fmla="*/ 6875517 w 6875517"/>
                <a:gd name="connsiteY20" fmla="*/ 0 h 2075793"/>
                <a:gd name="connsiteX0" fmla="*/ 0 w 7143435"/>
                <a:gd name="connsiteY0" fmla="*/ 2075793 h 2075793"/>
                <a:gd name="connsiteX1" fmla="*/ 635780 w 7143435"/>
                <a:gd name="connsiteY1" fmla="*/ 1953172 h 2075793"/>
                <a:gd name="connsiteX2" fmla="*/ 1003642 w 7143435"/>
                <a:gd name="connsiteY2" fmla="*/ 1813034 h 2075793"/>
                <a:gd name="connsiteX3" fmla="*/ 1345228 w 7143435"/>
                <a:gd name="connsiteY3" fmla="*/ 1672896 h 2075793"/>
                <a:gd name="connsiteX4" fmla="*/ 1695573 w 7143435"/>
                <a:gd name="connsiteY4" fmla="*/ 1532758 h 2075793"/>
                <a:gd name="connsiteX5" fmla="*/ 2098470 w 7143435"/>
                <a:gd name="connsiteY5" fmla="*/ 1401379 h 2075793"/>
                <a:gd name="connsiteX6" fmla="*/ 2413780 w 7143435"/>
                <a:gd name="connsiteY6" fmla="*/ 1287517 h 2075793"/>
                <a:gd name="connsiteX7" fmla="*/ 2790401 w 7143435"/>
                <a:gd name="connsiteY7" fmla="*/ 1182414 h 2075793"/>
                <a:gd name="connsiteX8" fmla="*/ 3167021 w 7143435"/>
                <a:gd name="connsiteY8" fmla="*/ 1016000 h 2075793"/>
                <a:gd name="connsiteX9" fmla="*/ 3508607 w 7143435"/>
                <a:gd name="connsiteY9" fmla="*/ 910896 h 2075793"/>
                <a:gd name="connsiteX10" fmla="*/ 3937780 w 7143435"/>
                <a:gd name="connsiteY10" fmla="*/ 788276 h 2075793"/>
                <a:gd name="connsiteX11" fmla="*/ 4305642 w 7143435"/>
                <a:gd name="connsiteY11" fmla="*/ 656896 h 2075793"/>
                <a:gd name="connsiteX12" fmla="*/ 4542125 w 7143435"/>
                <a:gd name="connsiteY12" fmla="*/ 569310 h 2075793"/>
                <a:gd name="connsiteX13" fmla="*/ 4918745 w 7143435"/>
                <a:gd name="connsiteY13" fmla="*/ 499241 h 2075793"/>
                <a:gd name="connsiteX14" fmla="*/ 5225297 w 7143435"/>
                <a:gd name="connsiteY14" fmla="*/ 385379 h 2075793"/>
                <a:gd name="connsiteX15" fmla="*/ 5514332 w 7143435"/>
                <a:gd name="connsiteY15" fmla="*/ 315310 h 2075793"/>
                <a:gd name="connsiteX16" fmla="*/ 5908470 w 7143435"/>
                <a:gd name="connsiteY16" fmla="*/ 218965 h 2075793"/>
                <a:gd name="connsiteX17" fmla="*/ 6285090 w 7143435"/>
                <a:gd name="connsiteY17" fmla="*/ 148896 h 2075793"/>
                <a:gd name="connsiteX18" fmla="*/ 6556607 w 7143435"/>
                <a:gd name="connsiteY18" fmla="*/ 105103 h 2075793"/>
                <a:gd name="connsiteX19" fmla="*/ 6871918 w 7143435"/>
                <a:gd name="connsiteY19" fmla="*/ 35034 h 2075793"/>
                <a:gd name="connsiteX20" fmla="*/ 7143435 w 7143435"/>
                <a:gd name="connsiteY20" fmla="*/ 0 h 207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143435" h="2075793">
                  <a:moveTo>
                    <a:pt x="0" y="2075793"/>
                  </a:moveTo>
                  <a:cubicBezTo>
                    <a:pt x="122620" y="2036379"/>
                    <a:pt x="468506" y="1996965"/>
                    <a:pt x="635780" y="1953172"/>
                  </a:cubicBezTo>
                  <a:cubicBezTo>
                    <a:pt x="803054" y="1909379"/>
                    <a:pt x="885401" y="1859747"/>
                    <a:pt x="1003642" y="1813034"/>
                  </a:cubicBezTo>
                  <a:cubicBezTo>
                    <a:pt x="1121883" y="1766321"/>
                    <a:pt x="1345228" y="1672896"/>
                    <a:pt x="1345228" y="1672896"/>
                  </a:cubicBezTo>
                  <a:cubicBezTo>
                    <a:pt x="1460550" y="1626183"/>
                    <a:pt x="1570033" y="1578011"/>
                    <a:pt x="1695573" y="1532758"/>
                  </a:cubicBezTo>
                  <a:cubicBezTo>
                    <a:pt x="1821113" y="1487505"/>
                    <a:pt x="1978769" y="1442253"/>
                    <a:pt x="2098470" y="1401379"/>
                  </a:cubicBezTo>
                  <a:cubicBezTo>
                    <a:pt x="2218171" y="1360505"/>
                    <a:pt x="2298458" y="1324011"/>
                    <a:pt x="2413780" y="1287517"/>
                  </a:cubicBezTo>
                  <a:cubicBezTo>
                    <a:pt x="2529102" y="1251023"/>
                    <a:pt x="2664861" y="1227667"/>
                    <a:pt x="2790401" y="1182414"/>
                  </a:cubicBezTo>
                  <a:cubicBezTo>
                    <a:pt x="2915941" y="1137161"/>
                    <a:pt x="3047320" y="1061253"/>
                    <a:pt x="3167021" y="1016000"/>
                  </a:cubicBezTo>
                  <a:cubicBezTo>
                    <a:pt x="3286722" y="970747"/>
                    <a:pt x="3508607" y="910896"/>
                    <a:pt x="3508607" y="910896"/>
                  </a:cubicBezTo>
                  <a:cubicBezTo>
                    <a:pt x="3637067" y="872942"/>
                    <a:pt x="3804941" y="830609"/>
                    <a:pt x="3937780" y="788276"/>
                  </a:cubicBezTo>
                  <a:cubicBezTo>
                    <a:pt x="4070619" y="745943"/>
                    <a:pt x="4305642" y="656896"/>
                    <a:pt x="4305642" y="656896"/>
                  </a:cubicBezTo>
                  <a:cubicBezTo>
                    <a:pt x="4406366" y="620402"/>
                    <a:pt x="4439941" y="595586"/>
                    <a:pt x="4542125" y="569310"/>
                  </a:cubicBezTo>
                  <a:cubicBezTo>
                    <a:pt x="4644309" y="543034"/>
                    <a:pt x="4804883" y="529896"/>
                    <a:pt x="4918745" y="499241"/>
                  </a:cubicBezTo>
                  <a:cubicBezTo>
                    <a:pt x="5032607" y="468586"/>
                    <a:pt x="5126033" y="416034"/>
                    <a:pt x="5225297" y="385379"/>
                  </a:cubicBezTo>
                  <a:cubicBezTo>
                    <a:pt x="5324561" y="354724"/>
                    <a:pt x="5514332" y="315310"/>
                    <a:pt x="5514332" y="315310"/>
                  </a:cubicBezTo>
                  <a:cubicBezTo>
                    <a:pt x="5628194" y="287574"/>
                    <a:pt x="5780010" y="246701"/>
                    <a:pt x="5908470" y="218965"/>
                  </a:cubicBezTo>
                  <a:cubicBezTo>
                    <a:pt x="6036930" y="191229"/>
                    <a:pt x="6177067" y="167873"/>
                    <a:pt x="6285090" y="148896"/>
                  </a:cubicBezTo>
                  <a:cubicBezTo>
                    <a:pt x="6393113" y="129919"/>
                    <a:pt x="6458802" y="124080"/>
                    <a:pt x="6556607" y="105103"/>
                  </a:cubicBezTo>
                  <a:cubicBezTo>
                    <a:pt x="6654412" y="86126"/>
                    <a:pt x="6774113" y="52551"/>
                    <a:pt x="6871918" y="35034"/>
                  </a:cubicBezTo>
                  <a:cubicBezTo>
                    <a:pt x="6969723" y="17517"/>
                    <a:pt x="7143435" y="0"/>
                    <a:pt x="7143435" y="0"/>
                  </a:cubicBezTo>
                </a:path>
              </a:pathLst>
            </a:custGeom>
            <a:noFill/>
            <a:ln w="38100" cap="flat" cmpd="sng" algn="ctr">
              <a:solidFill>
                <a:srgbClr val="3366FF"/>
              </a:solidFill>
              <a:prstDash val="sysDash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66FF"/>
                </a:solidFill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2806481" y="4089521"/>
              <a:ext cx="5585450" cy="1711533"/>
            </a:xfrm>
            <a:custGeom>
              <a:avLst/>
              <a:gdLst>
                <a:gd name="connsiteX0" fmla="*/ 0 w 6192344"/>
                <a:gd name="connsiteY0" fmla="*/ 1813035 h 1813035"/>
                <a:gd name="connsiteX1" fmla="*/ 376620 w 6192344"/>
                <a:gd name="connsiteY1" fmla="*/ 1672897 h 1813035"/>
                <a:gd name="connsiteX2" fmla="*/ 762000 w 6192344"/>
                <a:gd name="connsiteY2" fmla="*/ 1497725 h 1813035"/>
                <a:gd name="connsiteX3" fmla="*/ 1077310 w 6192344"/>
                <a:gd name="connsiteY3" fmla="*/ 1436414 h 1813035"/>
                <a:gd name="connsiteX4" fmla="*/ 1401379 w 6192344"/>
                <a:gd name="connsiteY4" fmla="*/ 1331311 h 1813035"/>
                <a:gd name="connsiteX5" fmla="*/ 1707931 w 6192344"/>
                <a:gd name="connsiteY5" fmla="*/ 1217449 h 1813035"/>
                <a:gd name="connsiteX6" fmla="*/ 2137103 w 6192344"/>
                <a:gd name="connsiteY6" fmla="*/ 1103587 h 1813035"/>
                <a:gd name="connsiteX7" fmla="*/ 2356069 w 6192344"/>
                <a:gd name="connsiteY7" fmla="*/ 1033518 h 1813035"/>
                <a:gd name="connsiteX8" fmla="*/ 2767724 w 6192344"/>
                <a:gd name="connsiteY8" fmla="*/ 902138 h 1813035"/>
                <a:gd name="connsiteX9" fmla="*/ 3144344 w 6192344"/>
                <a:gd name="connsiteY9" fmla="*/ 762000 h 1813035"/>
                <a:gd name="connsiteX10" fmla="*/ 3442138 w 6192344"/>
                <a:gd name="connsiteY10" fmla="*/ 691931 h 1813035"/>
                <a:gd name="connsiteX11" fmla="*/ 3547241 w 6192344"/>
                <a:gd name="connsiteY11" fmla="*/ 656897 h 1813035"/>
                <a:gd name="connsiteX12" fmla="*/ 3845034 w 6192344"/>
                <a:gd name="connsiteY12" fmla="*/ 595587 h 1813035"/>
                <a:gd name="connsiteX13" fmla="*/ 3958896 w 6192344"/>
                <a:gd name="connsiteY13" fmla="*/ 543035 h 1813035"/>
                <a:gd name="connsiteX14" fmla="*/ 4353034 w 6192344"/>
                <a:gd name="connsiteY14" fmla="*/ 446690 h 1813035"/>
                <a:gd name="connsiteX15" fmla="*/ 4738413 w 6192344"/>
                <a:gd name="connsiteY15" fmla="*/ 350345 h 1813035"/>
                <a:gd name="connsiteX16" fmla="*/ 5097517 w 6192344"/>
                <a:gd name="connsiteY16" fmla="*/ 236483 h 1813035"/>
                <a:gd name="connsiteX17" fmla="*/ 5255172 w 6192344"/>
                <a:gd name="connsiteY17" fmla="*/ 201449 h 1813035"/>
                <a:gd name="connsiteX18" fmla="*/ 5552965 w 6192344"/>
                <a:gd name="connsiteY18" fmla="*/ 105104 h 1813035"/>
                <a:gd name="connsiteX19" fmla="*/ 5859517 w 6192344"/>
                <a:gd name="connsiteY19" fmla="*/ 52552 h 1813035"/>
                <a:gd name="connsiteX20" fmla="*/ 5964620 w 6192344"/>
                <a:gd name="connsiteY20" fmla="*/ 35035 h 1813035"/>
                <a:gd name="connsiteX21" fmla="*/ 6192344 w 6192344"/>
                <a:gd name="connsiteY21" fmla="*/ 0 h 1813035"/>
                <a:gd name="connsiteX0" fmla="*/ 0 w 7118893"/>
                <a:gd name="connsiteY0" fmla="*/ 2181421 h 2181421"/>
                <a:gd name="connsiteX1" fmla="*/ 1303169 w 7118893"/>
                <a:gd name="connsiteY1" fmla="*/ 1672897 h 2181421"/>
                <a:gd name="connsiteX2" fmla="*/ 1688549 w 7118893"/>
                <a:gd name="connsiteY2" fmla="*/ 1497725 h 2181421"/>
                <a:gd name="connsiteX3" fmla="*/ 2003859 w 7118893"/>
                <a:gd name="connsiteY3" fmla="*/ 1436414 h 2181421"/>
                <a:gd name="connsiteX4" fmla="*/ 2327928 w 7118893"/>
                <a:gd name="connsiteY4" fmla="*/ 1331311 h 2181421"/>
                <a:gd name="connsiteX5" fmla="*/ 2634480 w 7118893"/>
                <a:gd name="connsiteY5" fmla="*/ 1217449 h 2181421"/>
                <a:gd name="connsiteX6" fmla="*/ 3063652 w 7118893"/>
                <a:gd name="connsiteY6" fmla="*/ 1103587 h 2181421"/>
                <a:gd name="connsiteX7" fmla="*/ 3282618 w 7118893"/>
                <a:gd name="connsiteY7" fmla="*/ 1033518 h 2181421"/>
                <a:gd name="connsiteX8" fmla="*/ 3694273 w 7118893"/>
                <a:gd name="connsiteY8" fmla="*/ 902138 h 2181421"/>
                <a:gd name="connsiteX9" fmla="*/ 4070893 w 7118893"/>
                <a:gd name="connsiteY9" fmla="*/ 762000 h 2181421"/>
                <a:gd name="connsiteX10" fmla="*/ 4368687 w 7118893"/>
                <a:gd name="connsiteY10" fmla="*/ 691931 h 2181421"/>
                <a:gd name="connsiteX11" fmla="*/ 4473790 w 7118893"/>
                <a:gd name="connsiteY11" fmla="*/ 656897 h 2181421"/>
                <a:gd name="connsiteX12" fmla="*/ 4771583 w 7118893"/>
                <a:gd name="connsiteY12" fmla="*/ 595587 h 2181421"/>
                <a:gd name="connsiteX13" fmla="*/ 4885445 w 7118893"/>
                <a:gd name="connsiteY13" fmla="*/ 543035 h 2181421"/>
                <a:gd name="connsiteX14" fmla="*/ 5279583 w 7118893"/>
                <a:gd name="connsiteY14" fmla="*/ 446690 h 2181421"/>
                <a:gd name="connsiteX15" fmla="*/ 5664962 w 7118893"/>
                <a:gd name="connsiteY15" fmla="*/ 350345 h 2181421"/>
                <a:gd name="connsiteX16" fmla="*/ 6024066 w 7118893"/>
                <a:gd name="connsiteY16" fmla="*/ 236483 h 2181421"/>
                <a:gd name="connsiteX17" fmla="*/ 6181721 w 7118893"/>
                <a:gd name="connsiteY17" fmla="*/ 201449 h 2181421"/>
                <a:gd name="connsiteX18" fmla="*/ 6479514 w 7118893"/>
                <a:gd name="connsiteY18" fmla="*/ 105104 h 2181421"/>
                <a:gd name="connsiteX19" fmla="*/ 6786066 w 7118893"/>
                <a:gd name="connsiteY19" fmla="*/ 52552 h 2181421"/>
                <a:gd name="connsiteX20" fmla="*/ 6891169 w 7118893"/>
                <a:gd name="connsiteY20" fmla="*/ 35035 h 2181421"/>
                <a:gd name="connsiteX21" fmla="*/ 7118893 w 7118893"/>
                <a:gd name="connsiteY21" fmla="*/ 0 h 2181421"/>
                <a:gd name="connsiteX0" fmla="*/ 0 w 7118893"/>
                <a:gd name="connsiteY0" fmla="*/ 2181421 h 2181421"/>
                <a:gd name="connsiteX1" fmla="*/ 1303169 w 7118893"/>
                <a:gd name="connsiteY1" fmla="*/ 1672897 h 2181421"/>
                <a:gd name="connsiteX2" fmla="*/ 1688549 w 7118893"/>
                <a:gd name="connsiteY2" fmla="*/ 1497725 h 2181421"/>
                <a:gd name="connsiteX3" fmla="*/ 2003859 w 7118893"/>
                <a:gd name="connsiteY3" fmla="*/ 1436414 h 2181421"/>
                <a:gd name="connsiteX4" fmla="*/ 2327928 w 7118893"/>
                <a:gd name="connsiteY4" fmla="*/ 1331311 h 2181421"/>
                <a:gd name="connsiteX5" fmla="*/ 2634480 w 7118893"/>
                <a:gd name="connsiteY5" fmla="*/ 1217449 h 2181421"/>
                <a:gd name="connsiteX6" fmla="*/ 3063652 w 7118893"/>
                <a:gd name="connsiteY6" fmla="*/ 1103587 h 2181421"/>
                <a:gd name="connsiteX7" fmla="*/ 3282618 w 7118893"/>
                <a:gd name="connsiteY7" fmla="*/ 1033518 h 2181421"/>
                <a:gd name="connsiteX8" fmla="*/ 3694273 w 7118893"/>
                <a:gd name="connsiteY8" fmla="*/ 902138 h 2181421"/>
                <a:gd name="connsiteX9" fmla="*/ 4070893 w 7118893"/>
                <a:gd name="connsiteY9" fmla="*/ 762000 h 2181421"/>
                <a:gd name="connsiteX10" fmla="*/ 4368687 w 7118893"/>
                <a:gd name="connsiteY10" fmla="*/ 691931 h 2181421"/>
                <a:gd name="connsiteX11" fmla="*/ 4473790 w 7118893"/>
                <a:gd name="connsiteY11" fmla="*/ 656897 h 2181421"/>
                <a:gd name="connsiteX12" fmla="*/ 4771583 w 7118893"/>
                <a:gd name="connsiteY12" fmla="*/ 595587 h 2181421"/>
                <a:gd name="connsiteX13" fmla="*/ 4885445 w 7118893"/>
                <a:gd name="connsiteY13" fmla="*/ 543035 h 2181421"/>
                <a:gd name="connsiteX14" fmla="*/ 5279583 w 7118893"/>
                <a:gd name="connsiteY14" fmla="*/ 446690 h 2181421"/>
                <a:gd name="connsiteX15" fmla="*/ 5664962 w 7118893"/>
                <a:gd name="connsiteY15" fmla="*/ 350345 h 2181421"/>
                <a:gd name="connsiteX16" fmla="*/ 6024066 w 7118893"/>
                <a:gd name="connsiteY16" fmla="*/ 236483 h 2181421"/>
                <a:gd name="connsiteX17" fmla="*/ 6181721 w 7118893"/>
                <a:gd name="connsiteY17" fmla="*/ 201449 h 2181421"/>
                <a:gd name="connsiteX18" fmla="*/ 6479514 w 7118893"/>
                <a:gd name="connsiteY18" fmla="*/ 105104 h 2181421"/>
                <a:gd name="connsiteX19" fmla="*/ 6786066 w 7118893"/>
                <a:gd name="connsiteY19" fmla="*/ 52552 h 2181421"/>
                <a:gd name="connsiteX20" fmla="*/ 6891169 w 7118893"/>
                <a:gd name="connsiteY20" fmla="*/ 35035 h 2181421"/>
                <a:gd name="connsiteX21" fmla="*/ 7118893 w 7118893"/>
                <a:gd name="connsiteY21" fmla="*/ 0 h 2181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8893" h="2181421">
                  <a:moveTo>
                    <a:pt x="0" y="2181421"/>
                  </a:moveTo>
                  <a:cubicBezTo>
                    <a:pt x="13177" y="2159954"/>
                    <a:pt x="1021744" y="1786846"/>
                    <a:pt x="1303169" y="1672897"/>
                  </a:cubicBezTo>
                  <a:cubicBezTo>
                    <a:pt x="1584594" y="1558948"/>
                    <a:pt x="1571767" y="1537139"/>
                    <a:pt x="1688549" y="1497725"/>
                  </a:cubicBezTo>
                  <a:cubicBezTo>
                    <a:pt x="1805331" y="1458311"/>
                    <a:pt x="1897296" y="1464150"/>
                    <a:pt x="2003859" y="1436414"/>
                  </a:cubicBezTo>
                  <a:cubicBezTo>
                    <a:pt x="2110422" y="1408678"/>
                    <a:pt x="2222825" y="1367805"/>
                    <a:pt x="2327928" y="1331311"/>
                  </a:cubicBezTo>
                  <a:cubicBezTo>
                    <a:pt x="2433031" y="1294817"/>
                    <a:pt x="2511859" y="1255403"/>
                    <a:pt x="2634480" y="1217449"/>
                  </a:cubicBezTo>
                  <a:cubicBezTo>
                    <a:pt x="2757101" y="1179495"/>
                    <a:pt x="2955629" y="1134242"/>
                    <a:pt x="3063652" y="1103587"/>
                  </a:cubicBezTo>
                  <a:cubicBezTo>
                    <a:pt x="3171675" y="1072932"/>
                    <a:pt x="3282618" y="1033518"/>
                    <a:pt x="3282618" y="1033518"/>
                  </a:cubicBezTo>
                  <a:cubicBezTo>
                    <a:pt x="3387722" y="999943"/>
                    <a:pt x="3562894" y="947391"/>
                    <a:pt x="3694273" y="902138"/>
                  </a:cubicBezTo>
                  <a:cubicBezTo>
                    <a:pt x="3825652" y="856885"/>
                    <a:pt x="3958491" y="797034"/>
                    <a:pt x="4070893" y="762000"/>
                  </a:cubicBezTo>
                  <a:cubicBezTo>
                    <a:pt x="4183295" y="726966"/>
                    <a:pt x="4301538" y="709448"/>
                    <a:pt x="4368687" y="691931"/>
                  </a:cubicBezTo>
                  <a:cubicBezTo>
                    <a:pt x="4435836" y="674414"/>
                    <a:pt x="4406641" y="672954"/>
                    <a:pt x="4473790" y="656897"/>
                  </a:cubicBezTo>
                  <a:cubicBezTo>
                    <a:pt x="4540939" y="640840"/>
                    <a:pt x="4702974" y="614564"/>
                    <a:pt x="4771583" y="595587"/>
                  </a:cubicBezTo>
                  <a:cubicBezTo>
                    <a:pt x="4840192" y="576610"/>
                    <a:pt x="4800778" y="567851"/>
                    <a:pt x="4885445" y="543035"/>
                  </a:cubicBezTo>
                  <a:cubicBezTo>
                    <a:pt x="4970112" y="518219"/>
                    <a:pt x="5279583" y="446690"/>
                    <a:pt x="5279583" y="446690"/>
                  </a:cubicBezTo>
                  <a:cubicBezTo>
                    <a:pt x="5409502" y="414575"/>
                    <a:pt x="5540882" y="385380"/>
                    <a:pt x="5664962" y="350345"/>
                  </a:cubicBezTo>
                  <a:cubicBezTo>
                    <a:pt x="5789043" y="315311"/>
                    <a:pt x="5937940" y="261299"/>
                    <a:pt x="6024066" y="236483"/>
                  </a:cubicBezTo>
                  <a:cubicBezTo>
                    <a:pt x="6110192" y="211667"/>
                    <a:pt x="6105813" y="223346"/>
                    <a:pt x="6181721" y="201449"/>
                  </a:cubicBezTo>
                  <a:cubicBezTo>
                    <a:pt x="6257629" y="179553"/>
                    <a:pt x="6378790" y="129920"/>
                    <a:pt x="6479514" y="105104"/>
                  </a:cubicBezTo>
                  <a:cubicBezTo>
                    <a:pt x="6580238" y="80288"/>
                    <a:pt x="6786066" y="52552"/>
                    <a:pt x="6786066" y="52552"/>
                  </a:cubicBezTo>
                  <a:lnTo>
                    <a:pt x="6891169" y="35035"/>
                  </a:lnTo>
                  <a:lnTo>
                    <a:pt x="7118893" y="0"/>
                  </a:lnTo>
                </a:path>
              </a:pathLst>
            </a:custGeom>
            <a:noFill/>
            <a:ln w="38100" cap="flat" cmpd="sng" algn="ctr">
              <a:solidFill>
                <a:schemeClr val="accent5">
                  <a:lumMod val="75000"/>
                </a:schemeClr>
              </a:solidFill>
              <a:prstDash val="sysDash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66FF"/>
                </a:solidFill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2770658" y="2172524"/>
              <a:ext cx="5635018" cy="2563246"/>
            </a:xfrm>
            <a:custGeom>
              <a:avLst/>
              <a:gdLst>
                <a:gd name="connsiteX0" fmla="*/ 0 w 7182069"/>
                <a:gd name="connsiteY0" fmla="*/ 3266965 h 3266965"/>
                <a:gd name="connsiteX1" fmla="*/ 289034 w 7182069"/>
                <a:gd name="connsiteY1" fmla="*/ 3039241 h 3266965"/>
                <a:gd name="connsiteX2" fmla="*/ 604345 w 7182069"/>
                <a:gd name="connsiteY2" fmla="*/ 2785241 h 3266965"/>
                <a:gd name="connsiteX3" fmla="*/ 867103 w 7182069"/>
                <a:gd name="connsiteY3" fmla="*/ 2531241 h 3266965"/>
                <a:gd name="connsiteX4" fmla="*/ 1208689 w 7182069"/>
                <a:gd name="connsiteY4" fmla="*/ 2338552 h 3266965"/>
                <a:gd name="connsiteX5" fmla="*/ 1488965 w 7182069"/>
                <a:gd name="connsiteY5" fmla="*/ 2207172 h 3266965"/>
                <a:gd name="connsiteX6" fmla="*/ 1725448 w 7182069"/>
                <a:gd name="connsiteY6" fmla="*/ 2084552 h 3266965"/>
                <a:gd name="connsiteX7" fmla="*/ 2032000 w 7182069"/>
                <a:gd name="connsiteY7" fmla="*/ 1926896 h 3266965"/>
                <a:gd name="connsiteX8" fmla="*/ 2312276 w 7182069"/>
                <a:gd name="connsiteY8" fmla="*/ 1778000 h 3266965"/>
                <a:gd name="connsiteX9" fmla="*/ 2610069 w 7182069"/>
                <a:gd name="connsiteY9" fmla="*/ 1646621 h 3266965"/>
                <a:gd name="connsiteX10" fmla="*/ 2881586 w 7182069"/>
                <a:gd name="connsiteY10" fmla="*/ 1497724 h 3266965"/>
                <a:gd name="connsiteX11" fmla="*/ 3188138 w 7182069"/>
                <a:gd name="connsiteY11" fmla="*/ 1418896 h 3266965"/>
                <a:gd name="connsiteX12" fmla="*/ 3459655 w 7182069"/>
                <a:gd name="connsiteY12" fmla="*/ 1313793 h 3266965"/>
                <a:gd name="connsiteX13" fmla="*/ 3731172 w 7182069"/>
                <a:gd name="connsiteY13" fmla="*/ 1199931 h 3266965"/>
                <a:gd name="connsiteX14" fmla="*/ 4055241 w 7182069"/>
                <a:gd name="connsiteY14" fmla="*/ 1103586 h 3266965"/>
                <a:gd name="connsiteX15" fmla="*/ 4326758 w 7182069"/>
                <a:gd name="connsiteY15" fmla="*/ 972207 h 3266965"/>
                <a:gd name="connsiteX16" fmla="*/ 4624551 w 7182069"/>
                <a:gd name="connsiteY16" fmla="*/ 858345 h 3266965"/>
                <a:gd name="connsiteX17" fmla="*/ 4904827 w 7182069"/>
                <a:gd name="connsiteY17" fmla="*/ 779517 h 3266965"/>
                <a:gd name="connsiteX18" fmla="*/ 5185103 w 7182069"/>
                <a:gd name="connsiteY18" fmla="*/ 674414 h 3266965"/>
                <a:gd name="connsiteX19" fmla="*/ 5474138 w 7182069"/>
                <a:gd name="connsiteY19" fmla="*/ 551793 h 3266965"/>
                <a:gd name="connsiteX20" fmla="*/ 5780689 w 7182069"/>
                <a:gd name="connsiteY20" fmla="*/ 455448 h 3266965"/>
                <a:gd name="connsiteX21" fmla="*/ 6069724 w 7182069"/>
                <a:gd name="connsiteY21" fmla="*/ 315310 h 3266965"/>
                <a:gd name="connsiteX22" fmla="*/ 6350000 w 7182069"/>
                <a:gd name="connsiteY22" fmla="*/ 280276 h 3266965"/>
                <a:gd name="connsiteX23" fmla="*/ 6612758 w 7182069"/>
                <a:gd name="connsiteY23" fmla="*/ 157655 h 3266965"/>
                <a:gd name="connsiteX24" fmla="*/ 6901793 w 7182069"/>
                <a:gd name="connsiteY24" fmla="*/ 87586 h 3266965"/>
                <a:gd name="connsiteX25" fmla="*/ 7182069 w 7182069"/>
                <a:gd name="connsiteY25" fmla="*/ 0 h 326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82069" h="3266965">
                  <a:moveTo>
                    <a:pt x="0" y="3266965"/>
                  </a:moveTo>
                  <a:lnTo>
                    <a:pt x="289034" y="3039241"/>
                  </a:lnTo>
                  <a:cubicBezTo>
                    <a:pt x="389758" y="2958954"/>
                    <a:pt x="508000" y="2869908"/>
                    <a:pt x="604345" y="2785241"/>
                  </a:cubicBezTo>
                  <a:cubicBezTo>
                    <a:pt x="700690" y="2700574"/>
                    <a:pt x="766379" y="2605689"/>
                    <a:pt x="867103" y="2531241"/>
                  </a:cubicBezTo>
                  <a:cubicBezTo>
                    <a:pt x="967827" y="2456793"/>
                    <a:pt x="1105045" y="2392563"/>
                    <a:pt x="1208689" y="2338552"/>
                  </a:cubicBezTo>
                  <a:cubicBezTo>
                    <a:pt x="1312333" y="2284541"/>
                    <a:pt x="1402839" y="2249505"/>
                    <a:pt x="1488965" y="2207172"/>
                  </a:cubicBezTo>
                  <a:cubicBezTo>
                    <a:pt x="1575092" y="2164839"/>
                    <a:pt x="1725448" y="2084552"/>
                    <a:pt x="1725448" y="2084552"/>
                  </a:cubicBezTo>
                  <a:lnTo>
                    <a:pt x="2032000" y="1926896"/>
                  </a:lnTo>
                  <a:cubicBezTo>
                    <a:pt x="2129805" y="1875804"/>
                    <a:pt x="2215931" y="1824712"/>
                    <a:pt x="2312276" y="1778000"/>
                  </a:cubicBezTo>
                  <a:cubicBezTo>
                    <a:pt x="2408621" y="1731288"/>
                    <a:pt x="2515184" y="1693334"/>
                    <a:pt x="2610069" y="1646621"/>
                  </a:cubicBezTo>
                  <a:cubicBezTo>
                    <a:pt x="2704954" y="1599908"/>
                    <a:pt x="2785241" y="1535678"/>
                    <a:pt x="2881586" y="1497724"/>
                  </a:cubicBezTo>
                  <a:cubicBezTo>
                    <a:pt x="2977931" y="1459770"/>
                    <a:pt x="3091793" y="1449551"/>
                    <a:pt x="3188138" y="1418896"/>
                  </a:cubicBezTo>
                  <a:cubicBezTo>
                    <a:pt x="3284483" y="1388241"/>
                    <a:pt x="3369149" y="1350287"/>
                    <a:pt x="3459655" y="1313793"/>
                  </a:cubicBezTo>
                  <a:cubicBezTo>
                    <a:pt x="3550161" y="1277299"/>
                    <a:pt x="3631908" y="1234965"/>
                    <a:pt x="3731172" y="1199931"/>
                  </a:cubicBezTo>
                  <a:cubicBezTo>
                    <a:pt x="3830436" y="1164897"/>
                    <a:pt x="3955977" y="1141540"/>
                    <a:pt x="4055241" y="1103586"/>
                  </a:cubicBezTo>
                  <a:cubicBezTo>
                    <a:pt x="4154505" y="1065632"/>
                    <a:pt x="4231873" y="1013080"/>
                    <a:pt x="4326758" y="972207"/>
                  </a:cubicBezTo>
                  <a:cubicBezTo>
                    <a:pt x="4421643" y="931334"/>
                    <a:pt x="4528206" y="890460"/>
                    <a:pt x="4624551" y="858345"/>
                  </a:cubicBezTo>
                  <a:cubicBezTo>
                    <a:pt x="4720896" y="826230"/>
                    <a:pt x="4811402" y="810172"/>
                    <a:pt x="4904827" y="779517"/>
                  </a:cubicBezTo>
                  <a:cubicBezTo>
                    <a:pt x="4998252" y="748862"/>
                    <a:pt x="5090218" y="712368"/>
                    <a:pt x="5185103" y="674414"/>
                  </a:cubicBezTo>
                  <a:cubicBezTo>
                    <a:pt x="5279988" y="636460"/>
                    <a:pt x="5374874" y="588287"/>
                    <a:pt x="5474138" y="551793"/>
                  </a:cubicBezTo>
                  <a:cubicBezTo>
                    <a:pt x="5573402" y="515299"/>
                    <a:pt x="5681425" y="494862"/>
                    <a:pt x="5780689" y="455448"/>
                  </a:cubicBezTo>
                  <a:cubicBezTo>
                    <a:pt x="5879953" y="416034"/>
                    <a:pt x="5974839" y="344505"/>
                    <a:pt x="6069724" y="315310"/>
                  </a:cubicBezTo>
                  <a:cubicBezTo>
                    <a:pt x="6164609" y="286115"/>
                    <a:pt x="6259494" y="306552"/>
                    <a:pt x="6350000" y="280276"/>
                  </a:cubicBezTo>
                  <a:cubicBezTo>
                    <a:pt x="6440506" y="254000"/>
                    <a:pt x="6520793" y="189770"/>
                    <a:pt x="6612758" y="157655"/>
                  </a:cubicBezTo>
                  <a:cubicBezTo>
                    <a:pt x="6704724" y="125540"/>
                    <a:pt x="6806908" y="113862"/>
                    <a:pt x="6901793" y="87586"/>
                  </a:cubicBezTo>
                  <a:cubicBezTo>
                    <a:pt x="6996678" y="61310"/>
                    <a:pt x="7182069" y="0"/>
                    <a:pt x="7182069" y="0"/>
                  </a:cubicBezTo>
                </a:path>
              </a:pathLst>
            </a:custGeom>
            <a:noFill/>
            <a:ln w="381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66FF"/>
                </a:solidFill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2777529" y="1986981"/>
              <a:ext cx="5635018" cy="2666326"/>
            </a:xfrm>
            <a:custGeom>
              <a:avLst/>
              <a:gdLst>
                <a:gd name="connsiteX0" fmla="*/ 0 w 7182069"/>
                <a:gd name="connsiteY0" fmla="*/ 3398345 h 3398345"/>
                <a:gd name="connsiteX1" fmla="*/ 280276 w 7182069"/>
                <a:gd name="connsiteY1" fmla="*/ 3196897 h 3398345"/>
                <a:gd name="connsiteX2" fmla="*/ 578069 w 7182069"/>
                <a:gd name="connsiteY2" fmla="*/ 2899104 h 3398345"/>
                <a:gd name="connsiteX3" fmla="*/ 902138 w 7182069"/>
                <a:gd name="connsiteY3" fmla="*/ 2785241 h 3398345"/>
                <a:gd name="connsiteX4" fmla="*/ 1182414 w 7182069"/>
                <a:gd name="connsiteY4" fmla="*/ 2592552 h 3398345"/>
                <a:gd name="connsiteX5" fmla="*/ 1427656 w 7182069"/>
                <a:gd name="connsiteY5" fmla="*/ 2373586 h 3398345"/>
                <a:gd name="connsiteX6" fmla="*/ 1742966 w 7182069"/>
                <a:gd name="connsiteY6" fmla="*/ 2224690 h 3398345"/>
                <a:gd name="connsiteX7" fmla="*/ 2005724 w 7182069"/>
                <a:gd name="connsiteY7" fmla="*/ 2040759 h 3398345"/>
                <a:gd name="connsiteX8" fmla="*/ 2303518 w 7182069"/>
                <a:gd name="connsiteY8" fmla="*/ 1856828 h 3398345"/>
                <a:gd name="connsiteX9" fmla="*/ 2627587 w 7182069"/>
                <a:gd name="connsiteY9" fmla="*/ 1699172 h 3398345"/>
                <a:gd name="connsiteX10" fmla="*/ 2864069 w 7182069"/>
                <a:gd name="connsiteY10" fmla="*/ 1515241 h 3398345"/>
                <a:gd name="connsiteX11" fmla="*/ 3179380 w 7182069"/>
                <a:gd name="connsiteY11" fmla="*/ 1392621 h 3398345"/>
                <a:gd name="connsiteX12" fmla="*/ 3468414 w 7182069"/>
                <a:gd name="connsiteY12" fmla="*/ 1287517 h 3398345"/>
                <a:gd name="connsiteX13" fmla="*/ 3731173 w 7182069"/>
                <a:gd name="connsiteY13" fmla="*/ 1147379 h 3398345"/>
                <a:gd name="connsiteX14" fmla="*/ 4037724 w 7182069"/>
                <a:gd name="connsiteY14" fmla="*/ 1024759 h 3398345"/>
                <a:gd name="connsiteX15" fmla="*/ 4335518 w 7182069"/>
                <a:gd name="connsiteY15" fmla="*/ 893379 h 3398345"/>
                <a:gd name="connsiteX16" fmla="*/ 4589518 w 7182069"/>
                <a:gd name="connsiteY16" fmla="*/ 753241 h 3398345"/>
                <a:gd name="connsiteX17" fmla="*/ 4904828 w 7182069"/>
                <a:gd name="connsiteY17" fmla="*/ 674414 h 3398345"/>
                <a:gd name="connsiteX18" fmla="*/ 5167587 w 7182069"/>
                <a:gd name="connsiteY18" fmla="*/ 621862 h 3398345"/>
                <a:gd name="connsiteX19" fmla="*/ 5474138 w 7182069"/>
                <a:gd name="connsiteY19" fmla="*/ 508000 h 3398345"/>
                <a:gd name="connsiteX20" fmla="*/ 5745656 w 7182069"/>
                <a:gd name="connsiteY20" fmla="*/ 394138 h 3398345"/>
                <a:gd name="connsiteX21" fmla="*/ 6043449 w 7182069"/>
                <a:gd name="connsiteY21" fmla="*/ 289035 h 3398345"/>
                <a:gd name="connsiteX22" fmla="*/ 6332483 w 7182069"/>
                <a:gd name="connsiteY22" fmla="*/ 227724 h 3398345"/>
                <a:gd name="connsiteX23" fmla="*/ 6639035 w 7182069"/>
                <a:gd name="connsiteY23" fmla="*/ 96345 h 3398345"/>
                <a:gd name="connsiteX24" fmla="*/ 6919311 w 7182069"/>
                <a:gd name="connsiteY24" fmla="*/ 43793 h 3398345"/>
                <a:gd name="connsiteX25" fmla="*/ 7182069 w 7182069"/>
                <a:gd name="connsiteY25" fmla="*/ 0 h 339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82069" h="3398345">
                  <a:moveTo>
                    <a:pt x="0" y="3398345"/>
                  </a:moveTo>
                  <a:cubicBezTo>
                    <a:pt x="91965" y="3339224"/>
                    <a:pt x="183931" y="3280104"/>
                    <a:pt x="280276" y="3196897"/>
                  </a:cubicBezTo>
                  <a:cubicBezTo>
                    <a:pt x="376621" y="3113690"/>
                    <a:pt x="474425" y="2967713"/>
                    <a:pt x="578069" y="2899104"/>
                  </a:cubicBezTo>
                  <a:cubicBezTo>
                    <a:pt x="681713" y="2830495"/>
                    <a:pt x="801414" y="2836333"/>
                    <a:pt x="902138" y="2785241"/>
                  </a:cubicBezTo>
                  <a:cubicBezTo>
                    <a:pt x="1002862" y="2734149"/>
                    <a:pt x="1094828" y="2661161"/>
                    <a:pt x="1182414" y="2592552"/>
                  </a:cubicBezTo>
                  <a:cubicBezTo>
                    <a:pt x="1270000" y="2523943"/>
                    <a:pt x="1334231" y="2434896"/>
                    <a:pt x="1427656" y="2373586"/>
                  </a:cubicBezTo>
                  <a:cubicBezTo>
                    <a:pt x="1521081" y="2312276"/>
                    <a:pt x="1646621" y="2280161"/>
                    <a:pt x="1742966" y="2224690"/>
                  </a:cubicBezTo>
                  <a:cubicBezTo>
                    <a:pt x="1839311" y="2169219"/>
                    <a:pt x="1912299" y="2102069"/>
                    <a:pt x="2005724" y="2040759"/>
                  </a:cubicBezTo>
                  <a:cubicBezTo>
                    <a:pt x="2099149" y="1979449"/>
                    <a:pt x="2199874" y="1913759"/>
                    <a:pt x="2303518" y="1856828"/>
                  </a:cubicBezTo>
                  <a:cubicBezTo>
                    <a:pt x="2407162" y="1799897"/>
                    <a:pt x="2534162" y="1756103"/>
                    <a:pt x="2627587" y="1699172"/>
                  </a:cubicBezTo>
                  <a:cubicBezTo>
                    <a:pt x="2721012" y="1642241"/>
                    <a:pt x="2772104" y="1566333"/>
                    <a:pt x="2864069" y="1515241"/>
                  </a:cubicBezTo>
                  <a:cubicBezTo>
                    <a:pt x="2956034" y="1464149"/>
                    <a:pt x="3078656" y="1430575"/>
                    <a:pt x="3179380" y="1392621"/>
                  </a:cubicBezTo>
                  <a:cubicBezTo>
                    <a:pt x="3280104" y="1354667"/>
                    <a:pt x="3376449" y="1328391"/>
                    <a:pt x="3468414" y="1287517"/>
                  </a:cubicBezTo>
                  <a:cubicBezTo>
                    <a:pt x="3560379" y="1246643"/>
                    <a:pt x="3636288" y="1191172"/>
                    <a:pt x="3731173" y="1147379"/>
                  </a:cubicBezTo>
                  <a:cubicBezTo>
                    <a:pt x="3826058" y="1103586"/>
                    <a:pt x="3937000" y="1067092"/>
                    <a:pt x="4037724" y="1024759"/>
                  </a:cubicBezTo>
                  <a:cubicBezTo>
                    <a:pt x="4138448" y="982426"/>
                    <a:pt x="4243552" y="938632"/>
                    <a:pt x="4335518" y="893379"/>
                  </a:cubicBezTo>
                  <a:cubicBezTo>
                    <a:pt x="4427484" y="848126"/>
                    <a:pt x="4494633" y="789735"/>
                    <a:pt x="4589518" y="753241"/>
                  </a:cubicBezTo>
                  <a:cubicBezTo>
                    <a:pt x="4684403" y="716747"/>
                    <a:pt x="4808483" y="696310"/>
                    <a:pt x="4904828" y="674414"/>
                  </a:cubicBezTo>
                  <a:cubicBezTo>
                    <a:pt x="5001173" y="652518"/>
                    <a:pt x="5072702" y="649598"/>
                    <a:pt x="5167587" y="621862"/>
                  </a:cubicBezTo>
                  <a:cubicBezTo>
                    <a:pt x="5262472" y="594126"/>
                    <a:pt x="5377793" y="545954"/>
                    <a:pt x="5474138" y="508000"/>
                  </a:cubicBezTo>
                  <a:cubicBezTo>
                    <a:pt x="5570483" y="470046"/>
                    <a:pt x="5650771" y="430632"/>
                    <a:pt x="5745656" y="394138"/>
                  </a:cubicBezTo>
                  <a:cubicBezTo>
                    <a:pt x="5840541" y="357644"/>
                    <a:pt x="5945645" y="316771"/>
                    <a:pt x="6043449" y="289035"/>
                  </a:cubicBezTo>
                  <a:cubicBezTo>
                    <a:pt x="6141254" y="261299"/>
                    <a:pt x="6233219" y="259839"/>
                    <a:pt x="6332483" y="227724"/>
                  </a:cubicBezTo>
                  <a:cubicBezTo>
                    <a:pt x="6431747" y="195609"/>
                    <a:pt x="6541230" y="127000"/>
                    <a:pt x="6639035" y="96345"/>
                  </a:cubicBezTo>
                  <a:cubicBezTo>
                    <a:pt x="6736840" y="65690"/>
                    <a:pt x="6828805" y="59850"/>
                    <a:pt x="6919311" y="43793"/>
                  </a:cubicBezTo>
                  <a:cubicBezTo>
                    <a:pt x="7009817" y="27736"/>
                    <a:pt x="7182069" y="0"/>
                    <a:pt x="7182069" y="0"/>
                  </a:cubicBezTo>
                </a:path>
              </a:pathLst>
            </a:custGeom>
            <a:noFill/>
            <a:ln w="381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66FF"/>
                </a:solidFill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2777529" y="1985553"/>
              <a:ext cx="5614401" cy="2590734"/>
            </a:xfrm>
            <a:custGeom>
              <a:avLst/>
              <a:gdLst>
                <a:gd name="connsiteX0" fmla="*/ 0 w 7155793"/>
                <a:gd name="connsiteY0" fmla="*/ 3302000 h 3302000"/>
                <a:gd name="connsiteX1" fmla="*/ 306552 w 7155793"/>
                <a:gd name="connsiteY1" fmla="*/ 3065517 h 3302000"/>
                <a:gd name="connsiteX2" fmla="*/ 586828 w 7155793"/>
                <a:gd name="connsiteY2" fmla="*/ 2864069 h 3302000"/>
                <a:gd name="connsiteX3" fmla="*/ 840828 w 7155793"/>
                <a:gd name="connsiteY3" fmla="*/ 2750207 h 3302000"/>
                <a:gd name="connsiteX4" fmla="*/ 1173656 w 7155793"/>
                <a:gd name="connsiteY4" fmla="*/ 2531241 h 3302000"/>
                <a:gd name="connsiteX5" fmla="*/ 1453931 w 7155793"/>
                <a:gd name="connsiteY5" fmla="*/ 2356069 h 3302000"/>
                <a:gd name="connsiteX6" fmla="*/ 1725449 w 7155793"/>
                <a:gd name="connsiteY6" fmla="*/ 2137103 h 3302000"/>
                <a:gd name="connsiteX7" fmla="*/ 2005724 w 7155793"/>
                <a:gd name="connsiteY7" fmla="*/ 1970689 h 3302000"/>
                <a:gd name="connsiteX8" fmla="*/ 2303518 w 7155793"/>
                <a:gd name="connsiteY8" fmla="*/ 1804276 h 3302000"/>
                <a:gd name="connsiteX9" fmla="*/ 2575035 w 7155793"/>
                <a:gd name="connsiteY9" fmla="*/ 1664138 h 3302000"/>
                <a:gd name="connsiteX10" fmla="*/ 2872828 w 7155793"/>
                <a:gd name="connsiteY10" fmla="*/ 1497724 h 3302000"/>
                <a:gd name="connsiteX11" fmla="*/ 3161862 w 7155793"/>
                <a:gd name="connsiteY11" fmla="*/ 1392620 h 3302000"/>
                <a:gd name="connsiteX12" fmla="*/ 3442138 w 7155793"/>
                <a:gd name="connsiteY12" fmla="*/ 1278758 h 3302000"/>
                <a:gd name="connsiteX13" fmla="*/ 3713656 w 7155793"/>
                <a:gd name="connsiteY13" fmla="*/ 1156138 h 3302000"/>
                <a:gd name="connsiteX14" fmla="*/ 4028966 w 7155793"/>
                <a:gd name="connsiteY14" fmla="*/ 1007241 h 3302000"/>
                <a:gd name="connsiteX15" fmla="*/ 4326759 w 7155793"/>
                <a:gd name="connsiteY15" fmla="*/ 893379 h 3302000"/>
                <a:gd name="connsiteX16" fmla="*/ 4598276 w 7155793"/>
                <a:gd name="connsiteY16" fmla="*/ 753241 h 3302000"/>
                <a:gd name="connsiteX17" fmla="*/ 4852276 w 7155793"/>
                <a:gd name="connsiteY17" fmla="*/ 665655 h 3302000"/>
                <a:gd name="connsiteX18" fmla="*/ 5167587 w 7155793"/>
                <a:gd name="connsiteY18" fmla="*/ 604345 h 3302000"/>
                <a:gd name="connsiteX19" fmla="*/ 5439104 w 7155793"/>
                <a:gd name="connsiteY19" fmla="*/ 525517 h 3302000"/>
                <a:gd name="connsiteX20" fmla="*/ 5763173 w 7155793"/>
                <a:gd name="connsiteY20" fmla="*/ 429172 h 3302000"/>
                <a:gd name="connsiteX21" fmla="*/ 6017173 w 7155793"/>
                <a:gd name="connsiteY21" fmla="*/ 306551 h 3302000"/>
                <a:gd name="connsiteX22" fmla="*/ 6323724 w 7155793"/>
                <a:gd name="connsiteY22" fmla="*/ 227724 h 3302000"/>
                <a:gd name="connsiteX23" fmla="*/ 6604000 w 7155793"/>
                <a:gd name="connsiteY23" fmla="*/ 166413 h 3302000"/>
                <a:gd name="connsiteX24" fmla="*/ 6866759 w 7155793"/>
                <a:gd name="connsiteY24" fmla="*/ 113862 h 3302000"/>
                <a:gd name="connsiteX25" fmla="*/ 7155793 w 7155793"/>
                <a:gd name="connsiteY25" fmla="*/ 0 h 330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55793" h="3302000">
                  <a:moveTo>
                    <a:pt x="0" y="3302000"/>
                  </a:moveTo>
                  <a:cubicBezTo>
                    <a:pt x="104373" y="3220252"/>
                    <a:pt x="208747" y="3138505"/>
                    <a:pt x="306552" y="3065517"/>
                  </a:cubicBezTo>
                  <a:cubicBezTo>
                    <a:pt x="404357" y="2992529"/>
                    <a:pt x="497782" y="2916621"/>
                    <a:pt x="586828" y="2864069"/>
                  </a:cubicBezTo>
                  <a:cubicBezTo>
                    <a:pt x="675874" y="2811517"/>
                    <a:pt x="743023" y="2805678"/>
                    <a:pt x="840828" y="2750207"/>
                  </a:cubicBezTo>
                  <a:cubicBezTo>
                    <a:pt x="938633" y="2694736"/>
                    <a:pt x="1071472" y="2596930"/>
                    <a:pt x="1173656" y="2531241"/>
                  </a:cubicBezTo>
                  <a:cubicBezTo>
                    <a:pt x="1275840" y="2465552"/>
                    <a:pt x="1361966" y="2421759"/>
                    <a:pt x="1453931" y="2356069"/>
                  </a:cubicBezTo>
                  <a:cubicBezTo>
                    <a:pt x="1545896" y="2290379"/>
                    <a:pt x="1633484" y="2201333"/>
                    <a:pt x="1725449" y="2137103"/>
                  </a:cubicBezTo>
                  <a:cubicBezTo>
                    <a:pt x="1817414" y="2072873"/>
                    <a:pt x="1909379" y="2026160"/>
                    <a:pt x="2005724" y="1970689"/>
                  </a:cubicBezTo>
                  <a:cubicBezTo>
                    <a:pt x="2102069" y="1915218"/>
                    <a:pt x="2208633" y="1855368"/>
                    <a:pt x="2303518" y="1804276"/>
                  </a:cubicBezTo>
                  <a:cubicBezTo>
                    <a:pt x="2398403" y="1753184"/>
                    <a:pt x="2480150" y="1715230"/>
                    <a:pt x="2575035" y="1664138"/>
                  </a:cubicBezTo>
                  <a:cubicBezTo>
                    <a:pt x="2669920" y="1613046"/>
                    <a:pt x="2775024" y="1542977"/>
                    <a:pt x="2872828" y="1497724"/>
                  </a:cubicBezTo>
                  <a:cubicBezTo>
                    <a:pt x="2970632" y="1452471"/>
                    <a:pt x="3066977" y="1429114"/>
                    <a:pt x="3161862" y="1392620"/>
                  </a:cubicBezTo>
                  <a:cubicBezTo>
                    <a:pt x="3256747" y="1356126"/>
                    <a:pt x="3350172" y="1318172"/>
                    <a:pt x="3442138" y="1278758"/>
                  </a:cubicBezTo>
                  <a:cubicBezTo>
                    <a:pt x="3534104" y="1239344"/>
                    <a:pt x="3713656" y="1156138"/>
                    <a:pt x="3713656" y="1156138"/>
                  </a:cubicBezTo>
                  <a:cubicBezTo>
                    <a:pt x="3811461" y="1110885"/>
                    <a:pt x="3926782" y="1051034"/>
                    <a:pt x="4028966" y="1007241"/>
                  </a:cubicBezTo>
                  <a:cubicBezTo>
                    <a:pt x="4131150" y="963448"/>
                    <a:pt x="4231874" y="935712"/>
                    <a:pt x="4326759" y="893379"/>
                  </a:cubicBezTo>
                  <a:cubicBezTo>
                    <a:pt x="4421644" y="851046"/>
                    <a:pt x="4510690" y="791195"/>
                    <a:pt x="4598276" y="753241"/>
                  </a:cubicBezTo>
                  <a:cubicBezTo>
                    <a:pt x="4685862" y="715287"/>
                    <a:pt x="4757391" y="690471"/>
                    <a:pt x="4852276" y="665655"/>
                  </a:cubicBezTo>
                  <a:cubicBezTo>
                    <a:pt x="4947161" y="640839"/>
                    <a:pt x="5069782" y="627701"/>
                    <a:pt x="5167587" y="604345"/>
                  </a:cubicBezTo>
                  <a:cubicBezTo>
                    <a:pt x="5265392" y="580989"/>
                    <a:pt x="5439104" y="525517"/>
                    <a:pt x="5439104" y="525517"/>
                  </a:cubicBezTo>
                  <a:cubicBezTo>
                    <a:pt x="5538368" y="496322"/>
                    <a:pt x="5666828" y="465666"/>
                    <a:pt x="5763173" y="429172"/>
                  </a:cubicBezTo>
                  <a:cubicBezTo>
                    <a:pt x="5859518" y="392678"/>
                    <a:pt x="5923748" y="340126"/>
                    <a:pt x="6017173" y="306551"/>
                  </a:cubicBezTo>
                  <a:cubicBezTo>
                    <a:pt x="6110598" y="272976"/>
                    <a:pt x="6225920" y="251080"/>
                    <a:pt x="6323724" y="227724"/>
                  </a:cubicBezTo>
                  <a:cubicBezTo>
                    <a:pt x="6421528" y="204368"/>
                    <a:pt x="6604000" y="166413"/>
                    <a:pt x="6604000" y="166413"/>
                  </a:cubicBezTo>
                  <a:cubicBezTo>
                    <a:pt x="6694506" y="147436"/>
                    <a:pt x="6774794" y="141597"/>
                    <a:pt x="6866759" y="113862"/>
                  </a:cubicBezTo>
                  <a:cubicBezTo>
                    <a:pt x="6958724" y="86127"/>
                    <a:pt x="7155793" y="0"/>
                    <a:pt x="7155793" y="0"/>
                  </a:cubicBezTo>
                </a:path>
              </a:pathLst>
            </a:custGeom>
            <a:noFill/>
            <a:ln w="38100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66FF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76271" y="5090742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20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376271" y="4444589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30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376271" y="3798436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40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376271" y="3152283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50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376271" y="2506130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60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376271" y="1859977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70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376271" y="1213824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80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376271" y="567671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90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61331" y="6018074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15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966649" y="6018074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25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71967" y="6018074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30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777285" y="6018074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35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182603" y="6018074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40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 rot="20580804">
              <a:off x="3884594" y="4631614"/>
              <a:ext cx="533056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3366FF"/>
                  </a:solidFill>
                </a:rPr>
                <a:t>CPS</a:t>
              </a:r>
              <a:endParaRPr lang="en-US" dirty="0">
                <a:solidFill>
                  <a:srgbClr val="3366FF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 rot="20906034">
              <a:off x="5091525" y="4608219"/>
              <a:ext cx="268482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4994A9"/>
                  </a:solidFill>
                </a:rPr>
                <a:t>Eichner &amp; Ferrari BMVC09</a:t>
              </a:r>
              <a:endParaRPr lang="en-US" dirty="0">
                <a:solidFill>
                  <a:srgbClr val="4994A9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 rot="20385742">
              <a:off x="4646564" y="3140951"/>
              <a:ext cx="1961332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Wrist-Tracking Tree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 rot="20437511">
              <a:off x="6399623" y="2488422"/>
              <a:ext cx="2080242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3366FF"/>
                  </a:solidFill>
                </a:rPr>
                <a:t>Dual Decomposition</a:t>
              </a:r>
              <a:endParaRPr lang="en-US" dirty="0">
                <a:solidFill>
                  <a:srgbClr val="3366FF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9826774">
              <a:off x="2762617" y="3250991"/>
              <a:ext cx="2652702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6600"/>
                  </a:solidFill>
                </a:rPr>
                <a:t>Single Variable Agreement</a:t>
              </a:r>
              <a:endParaRPr lang="en-US" dirty="0">
                <a:solidFill>
                  <a:srgbClr val="FF66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20544383">
              <a:off x="6003038" y="1922796"/>
              <a:ext cx="2482508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1AFF"/>
                  </a:solidFill>
                </a:rPr>
                <a:t>Single Frame Agreement</a:t>
              </a:r>
              <a:endParaRPr lang="en-US" dirty="0">
                <a:solidFill>
                  <a:srgbClr val="FF1AFF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818214" y="189831"/>
              <a:ext cx="3548755" cy="5078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2700" dirty="0" err="1" smtClean="0">
                  <a:solidFill>
                    <a:srgbClr val="000000"/>
                  </a:solidFill>
                </a:rPr>
                <a:t>wri</a:t>
              </a:r>
              <a:r>
                <a:rPr lang="en-US" sz="2700" dirty="0" smtClean="0">
                  <a:solidFill>
                    <a:srgbClr val="000000"/>
                  </a:solidFill>
                </a:rPr>
                <a:t> accuracy, </a:t>
              </a:r>
              <a:r>
                <a:rPr lang="en-US" sz="2700" dirty="0" err="1" smtClean="0">
                  <a:solidFill>
                    <a:srgbClr val="000000"/>
                  </a:solidFill>
                </a:rPr>
                <a:t>VideoPose</a:t>
              </a:r>
              <a:endParaRPr lang="en-US" sz="27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373586" y="5736897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 rot="20560613">
              <a:off x="3230892" y="3936384"/>
              <a:ext cx="2787166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36B649"/>
                  </a:solidFill>
                </a:rPr>
                <a:t>Yang &amp; Ramanan CVPR2011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016250" y="1206500"/>
              <a:ext cx="4249881" cy="369332"/>
            </a:xfrm>
            <a:prstGeom prst="rect">
              <a:avLst/>
            </a:prstGeom>
            <a:noFill/>
            <a:ln w="9525" cap="flat" cmpd="sng" algn="ctr">
              <a:noFill/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solid lines: Ensemble of Stretchable Models</a:t>
              </a:r>
              <a:endParaRPr lang="en-US" dirty="0"/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11478823" y="6267771"/>
            <a:ext cx="1612721" cy="4770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/>
              <a:t>pixel error</a:t>
            </a:r>
            <a:endParaRPr lang="en-US" sz="2500" dirty="0"/>
          </a:p>
        </p:txBody>
      </p:sp>
      <p:grpSp>
        <p:nvGrpSpPr>
          <p:cNvPr id="86" name="Group 85"/>
          <p:cNvGrpSpPr/>
          <p:nvPr/>
        </p:nvGrpSpPr>
        <p:grpSpPr>
          <a:xfrm>
            <a:off x="8953925" y="234594"/>
            <a:ext cx="6340959" cy="6136891"/>
            <a:chOff x="10689202" y="279357"/>
            <a:chExt cx="6340959" cy="6136891"/>
          </a:xfrm>
        </p:grpSpPr>
        <p:sp>
          <p:nvSpPr>
            <p:cNvPr id="52" name="Rectangle 51"/>
            <p:cNvSpPr/>
            <p:nvPr/>
          </p:nvSpPr>
          <p:spPr>
            <a:xfrm>
              <a:off x="11147328" y="844126"/>
              <a:ext cx="5575996" cy="52325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3" name="Freeform 52"/>
            <p:cNvSpPr/>
            <p:nvPr/>
          </p:nvSpPr>
          <p:spPr>
            <a:xfrm>
              <a:off x="11886808" y="4248755"/>
              <a:ext cx="4867931" cy="1821539"/>
            </a:xfrm>
            <a:custGeom>
              <a:avLst/>
              <a:gdLst>
                <a:gd name="connsiteX0" fmla="*/ 0 w 5399513"/>
                <a:gd name="connsiteY0" fmla="*/ 2020452 h 2020452"/>
                <a:gd name="connsiteX1" fmla="*/ 152099 w 5399513"/>
                <a:gd name="connsiteY1" fmla="*/ 1952005 h 2020452"/>
                <a:gd name="connsiteX2" fmla="*/ 365038 w 5399513"/>
                <a:gd name="connsiteY2" fmla="*/ 1860742 h 2020452"/>
                <a:gd name="connsiteX3" fmla="*/ 494322 w 5399513"/>
                <a:gd name="connsiteY3" fmla="*/ 1777085 h 2020452"/>
                <a:gd name="connsiteX4" fmla="*/ 646421 w 5399513"/>
                <a:gd name="connsiteY4" fmla="*/ 1678217 h 2020452"/>
                <a:gd name="connsiteX5" fmla="*/ 836544 w 5399513"/>
                <a:gd name="connsiteY5" fmla="*/ 1571744 h 2020452"/>
                <a:gd name="connsiteX6" fmla="*/ 943014 w 5399513"/>
                <a:gd name="connsiteY6" fmla="*/ 1503297 h 2020452"/>
                <a:gd name="connsiteX7" fmla="*/ 1125532 w 5399513"/>
                <a:gd name="connsiteY7" fmla="*/ 1427245 h 2020452"/>
                <a:gd name="connsiteX8" fmla="*/ 1270026 w 5399513"/>
                <a:gd name="connsiteY8" fmla="*/ 1358798 h 2020452"/>
                <a:gd name="connsiteX9" fmla="*/ 1444940 w 5399513"/>
                <a:gd name="connsiteY9" fmla="*/ 1267536 h 2020452"/>
                <a:gd name="connsiteX10" fmla="*/ 1581829 w 5399513"/>
                <a:gd name="connsiteY10" fmla="*/ 1168668 h 2020452"/>
                <a:gd name="connsiteX11" fmla="*/ 1733928 w 5399513"/>
                <a:gd name="connsiteY11" fmla="*/ 1085011 h 2020452"/>
                <a:gd name="connsiteX12" fmla="*/ 1893632 w 5399513"/>
                <a:gd name="connsiteY12" fmla="*/ 1001353 h 2020452"/>
                <a:gd name="connsiteX13" fmla="*/ 2076151 w 5399513"/>
                <a:gd name="connsiteY13" fmla="*/ 955722 h 2020452"/>
                <a:gd name="connsiteX14" fmla="*/ 2235855 w 5399513"/>
                <a:gd name="connsiteY14" fmla="*/ 902486 h 2020452"/>
                <a:gd name="connsiteX15" fmla="*/ 2418374 w 5399513"/>
                <a:gd name="connsiteY15" fmla="*/ 841644 h 2020452"/>
                <a:gd name="connsiteX16" fmla="*/ 2562868 w 5399513"/>
                <a:gd name="connsiteY16" fmla="*/ 773197 h 2020452"/>
                <a:gd name="connsiteX17" fmla="*/ 2760596 w 5399513"/>
                <a:gd name="connsiteY17" fmla="*/ 689540 h 2020452"/>
                <a:gd name="connsiteX18" fmla="*/ 2905090 w 5399513"/>
                <a:gd name="connsiteY18" fmla="*/ 666724 h 2020452"/>
                <a:gd name="connsiteX19" fmla="*/ 3095214 w 5399513"/>
                <a:gd name="connsiteY19" fmla="*/ 590672 h 2020452"/>
                <a:gd name="connsiteX20" fmla="*/ 3232103 w 5399513"/>
                <a:gd name="connsiteY20" fmla="*/ 545041 h 2020452"/>
                <a:gd name="connsiteX21" fmla="*/ 3422227 w 5399513"/>
                <a:gd name="connsiteY21" fmla="*/ 491804 h 2020452"/>
                <a:gd name="connsiteX22" fmla="*/ 3589536 w 5399513"/>
                <a:gd name="connsiteY22" fmla="*/ 491804 h 2020452"/>
                <a:gd name="connsiteX23" fmla="*/ 3794869 w 5399513"/>
                <a:gd name="connsiteY23" fmla="*/ 430962 h 2020452"/>
                <a:gd name="connsiteX24" fmla="*/ 3962178 w 5399513"/>
                <a:gd name="connsiteY24" fmla="*/ 392936 h 2020452"/>
                <a:gd name="connsiteX25" fmla="*/ 4114277 w 5399513"/>
                <a:gd name="connsiteY25" fmla="*/ 324489 h 2020452"/>
                <a:gd name="connsiteX26" fmla="*/ 4289191 w 5399513"/>
                <a:gd name="connsiteY26" fmla="*/ 278858 h 2020452"/>
                <a:gd name="connsiteX27" fmla="*/ 4464105 w 5399513"/>
                <a:gd name="connsiteY27" fmla="*/ 263648 h 2020452"/>
                <a:gd name="connsiteX28" fmla="*/ 4661833 w 5399513"/>
                <a:gd name="connsiteY28" fmla="*/ 210411 h 2020452"/>
                <a:gd name="connsiteX29" fmla="*/ 4829142 w 5399513"/>
                <a:gd name="connsiteY29" fmla="*/ 164780 h 2020452"/>
                <a:gd name="connsiteX30" fmla="*/ 4988846 w 5399513"/>
                <a:gd name="connsiteY30" fmla="*/ 96333 h 2020452"/>
                <a:gd name="connsiteX31" fmla="*/ 5171365 w 5399513"/>
                <a:gd name="connsiteY31" fmla="*/ 35491 h 2020452"/>
                <a:gd name="connsiteX32" fmla="*/ 5338674 w 5399513"/>
                <a:gd name="connsiteY32" fmla="*/ 5070 h 2020452"/>
                <a:gd name="connsiteX33" fmla="*/ 5399513 w 5399513"/>
                <a:gd name="connsiteY33" fmla="*/ 5070 h 2020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399513" h="2020452">
                  <a:moveTo>
                    <a:pt x="0" y="2020452"/>
                  </a:moveTo>
                  <a:lnTo>
                    <a:pt x="152099" y="1952005"/>
                  </a:lnTo>
                  <a:cubicBezTo>
                    <a:pt x="212939" y="1925387"/>
                    <a:pt x="308001" y="1889895"/>
                    <a:pt x="365038" y="1860742"/>
                  </a:cubicBezTo>
                  <a:cubicBezTo>
                    <a:pt x="422075" y="1831589"/>
                    <a:pt x="494322" y="1777085"/>
                    <a:pt x="494322" y="1777085"/>
                  </a:cubicBezTo>
                  <a:cubicBezTo>
                    <a:pt x="541219" y="1746664"/>
                    <a:pt x="589384" y="1712441"/>
                    <a:pt x="646421" y="1678217"/>
                  </a:cubicBezTo>
                  <a:cubicBezTo>
                    <a:pt x="703458" y="1643993"/>
                    <a:pt x="787112" y="1600897"/>
                    <a:pt x="836544" y="1571744"/>
                  </a:cubicBezTo>
                  <a:cubicBezTo>
                    <a:pt x="885976" y="1542591"/>
                    <a:pt x="894849" y="1527380"/>
                    <a:pt x="943014" y="1503297"/>
                  </a:cubicBezTo>
                  <a:cubicBezTo>
                    <a:pt x="991179" y="1479214"/>
                    <a:pt x="1071030" y="1451328"/>
                    <a:pt x="1125532" y="1427245"/>
                  </a:cubicBezTo>
                  <a:cubicBezTo>
                    <a:pt x="1180034" y="1403162"/>
                    <a:pt x="1216791" y="1385416"/>
                    <a:pt x="1270026" y="1358798"/>
                  </a:cubicBezTo>
                  <a:cubicBezTo>
                    <a:pt x="1323261" y="1332180"/>
                    <a:pt x="1392973" y="1299224"/>
                    <a:pt x="1444940" y="1267536"/>
                  </a:cubicBezTo>
                  <a:cubicBezTo>
                    <a:pt x="1496907" y="1235848"/>
                    <a:pt x="1533664" y="1199089"/>
                    <a:pt x="1581829" y="1168668"/>
                  </a:cubicBezTo>
                  <a:cubicBezTo>
                    <a:pt x="1629994" y="1138247"/>
                    <a:pt x="1681961" y="1112897"/>
                    <a:pt x="1733928" y="1085011"/>
                  </a:cubicBezTo>
                  <a:cubicBezTo>
                    <a:pt x="1785895" y="1057125"/>
                    <a:pt x="1836595" y="1022901"/>
                    <a:pt x="1893632" y="1001353"/>
                  </a:cubicBezTo>
                  <a:cubicBezTo>
                    <a:pt x="1950669" y="979805"/>
                    <a:pt x="2019114" y="972200"/>
                    <a:pt x="2076151" y="955722"/>
                  </a:cubicBezTo>
                  <a:cubicBezTo>
                    <a:pt x="2133188" y="939244"/>
                    <a:pt x="2235855" y="902486"/>
                    <a:pt x="2235855" y="902486"/>
                  </a:cubicBezTo>
                  <a:cubicBezTo>
                    <a:pt x="2292892" y="883473"/>
                    <a:pt x="2363872" y="863192"/>
                    <a:pt x="2418374" y="841644"/>
                  </a:cubicBezTo>
                  <a:cubicBezTo>
                    <a:pt x="2472876" y="820096"/>
                    <a:pt x="2505831" y="798548"/>
                    <a:pt x="2562868" y="773197"/>
                  </a:cubicBezTo>
                  <a:cubicBezTo>
                    <a:pt x="2619905" y="747846"/>
                    <a:pt x="2703559" y="707285"/>
                    <a:pt x="2760596" y="689540"/>
                  </a:cubicBezTo>
                  <a:cubicBezTo>
                    <a:pt x="2817633" y="671795"/>
                    <a:pt x="2849320" y="683202"/>
                    <a:pt x="2905090" y="666724"/>
                  </a:cubicBezTo>
                  <a:cubicBezTo>
                    <a:pt x="2960860" y="650246"/>
                    <a:pt x="3040712" y="610952"/>
                    <a:pt x="3095214" y="590672"/>
                  </a:cubicBezTo>
                  <a:cubicBezTo>
                    <a:pt x="3149716" y="570392"/>
                    <a:pt x="3177601" y="561519"/>
                    <a:pt x="3232103" y="545041"/>
                  </a:cubicBezTo>
                  <a:cubicBezTo>
                    <a:pt x="3286605" y="528563"/>
                    <a:pt x="3362655" y="500677"/>
                    <a:pt x="3422227" y="491804"/>
                  </a:cubicBezTo>
                  <a:cubicBezTo>
                    <a:pt x="3481799" y="482931"/>
                    <a:pt x="3527429" y="501944"/>
                    <a:pt x="3589536" y="491804"/>
                  </a:cubicBezTo>
                  <a:cubicBezTo>
                    <a:pt x="3651643" y="481664"/>
                    <a:pt x="3732762" y="447440"/>
                    <a:pt x="3794869" y="430962"/>
                  </a:cubicBezTo>
                  <a:cubicBezTo>
                    <a:pt x="3856976" y="414484"/>
                    <a:pt x="3908943" y="410682"/>
                    <a:pt x="3962178" y="392936"/>
                  </a:cubicBezTo>
                  <a:cubicBezTo>
                    <a:pt x="4015413" y="375191"/>
                    <a:pt x="4059775" y="343502"/>
                    <a:pt x="4114277" y="324489"/>
                  </a:cubicBezTo>
                  <a:cubicBezTo>
                    <a:pt x="4168779" y="305476"/>
                    <a:pt x="4230886" y="288998"/>
                    <a:pt x="4289191" y="278858"/>
                  </a:cubicBezTo>
                  <a:cubicBezTo>
                    <a:pt x="4347496" y="268718"/>
                    <a:pt x="4401998" y="275056"/>
                    <a:pt x="4464105" y="263648"/>
                  </a:cubicBezTo>
                  <a:cubicBezTo>
                    <a:pt x="4526212" y="252240"/>
                    <a:pt x="4661833" y="210411"/>
                    <a:pt x="4661833" y="210411"/>
                  </a:cubicBezTo>
                  <a:cubicBezTo>
                    <a:pt x="4722672" y="193933"/>
                    <a:pt x="4774640" y="183793"/>
                    <a:pt x="4829142" y="164780"/>
                  </a:cubicBezTo>
                  <a:cubicBezTo>
                    <a:pt x="4883644" y="145767"/>
                    <a:pt x="4931809" y="117881"/>
                    <a:pt x="4988846" y="96333"/>
                  </a:cubicBezTo>
                  <a:cubicBezTo>
                    <a:pt x="5045883" y="74785"/>
                    <a:pt x="5113060" y="50702"/>
                    <a:pt x="5171365" y="35491"/>
                  </a:cubicBezTo>
                  <a:cubicBezTo>
                    <a:pt x="5229670" y="20281"/>
                    <a:pt x="5300649" y="10140"/>
                    <a:pt x="5338674" y="5070"/>
                  </a:cubicBezTo>
                  <a:cubicBezTo>
                    <a:pt x="5376699" y="0"/>
                    <a:pt x="5399513" y="5070"/>
                    <a:pt x="5399513" y="5070"/>
                  </a:cubicBezTo>
                </a:path>
              </a:pathLst>
            </a:custGeom>
            <a:ln w="38100" cap="flat" cmpd="sng" algn="ctr">
              <a:solidFill>
                <a:srgbClr val="4892A7"/>
              </a:solidFill>
              <a:prstDash val="sysDash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4" name="Freeform 53"/>
            <p:cNvSpPr/>
            <p:nvPr/>
          </p:nvSpPr>
          <p:spPr>
            <a:xfrm>
              <a:off x="11181678" y="1559732"/>
              <a:ext cx="5564547" cy="3245986"/>
            </a:xfrm>
            <a:custGeom>
              <a:avLst/>
              <a:gdLst>
                <a:gd name="connsiteX0" fmla="*/ 0 w 6172200"/>
                <a:gd name="connsiteY0" fmla="*/ 3600450 h 3600450"/>
                <a:gd name="connsiteX1" fmla="*/ 107950 w 6172200"/>
                <a:gd name="connsiteY1" fmla="*/ 3511550 h 3600450"/>
                <a:gd name="connsiteX2" fmla="*/ 349250 w 6172200"/>
                <a:gd name="connsiteY2" fmla="*/ 3333750 h 3600450"/>
                <a:gd name="connsiteX3" fmla="*/ 577850 w 6172200"/>
                <a:gd name="connsiteY3" fmla="*/ 3136900 h 3600450"/>
                <a:gd name="connsiteX4" fmla="*/ 692150 w 6172200"/>
                <a:gd name="connsiteY4" fmla="*/ 3054350 h 3600450"/>
                <a:gd name="connsiteX5" fmla="*/ 793750 w 6172200"/>
                <a:gd name="connsiteY5" fmla="*/ 2946400 h 3600450"/>
                <a:gd name="connsiteX6" fmla="*/ 920750 w 6172200"/>
                <a:gd name="connsiteY6" fmla="*/ 2851150 h 3600450"/>
                <a:gd name="connsiteX7" fmla="*/ 1022350 w 6172200"/>
                <a:gd name="connsiteY7" fmla="*/ 2755900 h 3600450"/>
                <a:gd name="connsiteX8" fmla="*/ 1136650 w 6172200"/>
                <a:gd name="connsiteY8" fmla="*/ 2647950 h 3600450"/>
                <a:gd name="connsiteX9" fmla="*/ 1250950 w 6172200"/>
                <a:gd name="connsiteY9" fmla="*/ 2565400 h 3600450"/>
                <a:gd name="connsiteX10" fmla="*/ 1384300 w 6172200"/>
                <a:gd name="connsiteY10" fmla="*/ 2495550 h 3600450"/>
                <a:gd name="connsiteX11" fmla="*/ 1511300 w 6172200"/>
                <a:gd name="connsiteY11" fmla="*/ 2425700 h 3600450"/>
                <a:gd name="connsiteX12" fmla="*/ 1612900 w 6172200"/>
                <a:gd name="connsiteY12" fmla="*/ 2330450 h 3600450"/>
                <a:gd name="connsiteX13" fmla="*/ 1739900 w 6172200"/>
                <a:gd name="connsiteY13" fmla="*/ 2222500 h 3600450"/>
                <a:gd name="connsiteX14" fmla="*/ 1854200 w 6172200"/>
                <a:gd name="connsiteY14" fmla="*/ 2139950 h 3600450"/>
                <a:gd name="connsiteX15" fmla="*/ 1968500 w 6172200"/>
                <a:gd name="connsiteY15" fmla="*/ 2070100 h 3600450"/>
                <a:gd name="connsiteX16" fmla="*/ 2133600 w 6172200"/>
                <a:gd name="connsiteY16" fmla="*/ 2000250 h 3600450"/>
                <a:gd name="connsiteX17" fmla="*/ 2241550 w 6172200"/>
                <a:gd name="connsiteY17" fmla="*/ 1930400 h 3600450"/>
                <a:gd name="connsiteX18" fmla="*/ 2368550 w 6172200"/>
                <a:gd name="connsiteY18" fmla="*/ 1835150 h 3600450"/>
                <a:gd name="connsiteX19" fmla="*/ 2482850 w 6172200"/>
                <a:gd name="connsiteY19" fmla="*/ 1752600 h 3600450"/>
                <a:gd name="connsiteX20" fmla="*/ 2616200 w 6172200"/>
                <a:gd name="connsiteY20" fmla="*/ 1695450 h 3600450"/>
                <a:gd name="connsiteX21" fmla="*/ 2730500 w 6172200"/>
                <a:gd name="connsiteY21" fmla="*/ 1612900 h 3600450"/>
                <a:gd name="connsiteX22" fmla="*/ 2851150 w 6172200"/>
                <a:gd name="connsiteY22" fmla="*/ 1524000 h 3600450"/>
                <a:gd name="connsiteX23" fmla="*/ 2978150 w 6172200"/>
                <a:gd name="connsiteY23" fmla="*/ 1416050 h 3600450"/>
                <a:gd name="connsiteX24" fmla="*/ 3098800 w 6172200"/>
                <a:gd name="connsiteY24" fmla="*/ 1339850 h 3600450"/>
                <a:gd name="connsiteX25" fmla="*/ 3219450 w 6172200"/>
                <a:gd name="connsiteY25" fmla="*/ 1250950 h 3600450"/>
                <a:gd name="connsiteX26" fmla="*/ 3352800 w 6172200"/>
                <a:gd name="connsiteY26" fmla="*/ 1200150 h 3600450"/>
                <a:gd name="connsiteX27" fmla="*/ 3479800 w 6172200"/>
                <a:gd name="connsiteY27" fmla="*/ 1111250 h 3600450"/>
                <a:gd name="connsiteX28" fmla="*/ 3594100 w 6172200"/>
                <a:gd name="connsiteY28" fmla="*/ 1022350 h 3600450"/>
                <a:gd name="connsiteX29" fmla="*/ 3721100 w 6172200"/>
                <a:gd name="connsiteY29" fmla="*/ 933450 h 3600450"/>
                <a:gd name="connsiteX30" fmla="*/ 3854450 w 6172200"/>
                <a:gd name="connsiteY30" fmla="*/ 857250 h 3600450"/>
                <a:gd name="connsiteX31" fmla="*/ 3962400 w 6172200"/>
                <a:gd name="connsiteY31" fmla="*/ 793750 h 3600450"/>
                <a:gd name="connsiteX32" fmla="*/ 4114800 w 6172200"/>
                <a:gd name="connsiteY32" fmla="*/ 736600 h 3600450"/>
                <a:gd name="connsiteX33" fmla="*/ 4241800 w 6172200"/>
                <a:gd name="connsiteY33" fmla="*/ 666750 h 3600450"/>
                <a:gd name="connsiteX34" fmla="*/ 4381500 w 6172200"/>
                <a:gd name="connsiteY34" fmla="*/ 628650 h 3600450"/>
                <a:gd name="connsiteX35" fmla="*/ 4521200 w 6172200"/>
                <a:gd name="connsiteY35" fmla="*/ 584200 h 3600450"/>
                <a:gd name="connsiteX36" fmla="*/ 4667250 w 6172200"/>
                <a:gd name="connsiteY36" fmla="*/ 527050 h 3600450"/>
                <a:gd name="connsiteX37" fmla="*/ 4787900 w 6172200"/>
                <a:gd name="connsiteY37" fmla="*/ 463550 h 3600450"/>
                <a:gd name="connsiteX38" fmla="*/ 4927600 w 6172200"/>
                <a:gd name="connsiteY38" fmla="*/ 419100 h 3600450"/>
                <a:gd name="connsiteX39" fmla="*/ 5060950 w 6172200"/>
                <a:gd name="connsiteY39" fmla="*/ 368300 h 3600450"/>
                <a:gd name="connsiteX40" fmla="*/ 5219700 w 6172200"/>
                <a:gd name="connsiteY40" fmla="*/ 330200 h 3600450"/>
                <a:gd name="connsiteX41" fmla="*/ 5334000 w 6172200"/>
                <a:gd name="connsiteY41" fmla="*/ 260350 h 3600450"/>
                <a:gd name="connsiteX42" fmla="*/ 5473700 w 6172200"/>
                <a:gd name="connsiteY42" fmla="*/ 203200 h 3600450"/>
                <a:gd name="connsiteX43" fmla="*/ 5613400 w 6172200"/>
                <a:gd name="connsiteY43" fmla="*/ 158750 h 3600450"/>
                <a:gd name="connsiteX44" fmla="*/ 5746750 w 6172200"/>
                <a:gd name="connsiteY44" fmla="*/ 107950 h 3600450"/>
                <a:gd name="connsiteX45" fmla="*/ 5918200 w 6172200"/>
                <a:gd name="connsiteY45" fmla="*/ 88900 h 3600450"/>
                <a:gd name="connsiteX46" fmla="*/ 6064250 w 6172200"/>
                <a:gd name="connsiteY46" fmla="*/ 50800 h 3600450"/>
                <a:gd name="connsiteX47" fmla="*/ 6172200 w 6172200"/>
                <a:gd name="connsiteY47" fmla="*/ 0 h 360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172200" h="3600450">
                  <a:moveTo>
                    <a:pt x="0" y="3600450"/>
                  </a:moveTo>
                  <a:cubicBezTo>
                    <a:pt x="24871" y="3578225"/>
                    <a:pt x="49742" y="3556000"/>
                    <a:pt x="107950" y="3511550"/>
                  </a:cubicBezTo>
                  <a:cubicBezTo>
                    <a:pt x="166158" y="3467100"/>
                    <a:pt x="270933" y="3396192"/>
                    <a:pt x="349250" y="3333750"/>
                  </a:cubicBezTo>
                  <a:cubicBezTo>
                    <a:pt x="427567" y="3271308"/>
                    <a:pt x="520700" y="3183467"/>
                    <a:pt x="577850" y="3136900"/>
                  </a:cubicBezTo>
                  <a:cubicBezTo>
                    <a:pt x="635000" y="3090333"/>
                    <a:pt x="656167" y="3086100"/>
                    <a:pt x="692150" y="3054350"/>
                  </a:cubicBezTo>
                  <a:cubicBezTo>
                    <a:pt x="728133" y="3022600"/>
                    <a:pt x="755650" y="2980267"/>
                    <a:pt x="793750" y="2946400"/>
                  </a:cubicBezTo>
                  <a:cubicBezTo>
                    <a:pt x="831850" y="2912533"/>
                    <a:pt x="882650" y="2882900"/>
                    <a:pt x="920750" y="2851150"/>
                  </a:cubicBezTo>
                  <a:cubicBezTo>
                    <a:pt x="958850" y="2819400"/>
                    <a:pt x="1022350" y="2755900"/>
                    <a:pt x="1022350" y="2755900"/>
                  </a:cubicBezTo>
                  <a:cubicBezTo>
                    <a:pt x="1058333" y="2722033"/>
                    <a:pt x="1098550" y="2679700"/>
                    <a:pt x="1136650" y="2647950"/>
                  </a:cubicBezTo>
                  <a:cubicBezTo>
                    <a:pt x="1174750" y="2616200"/>
                    <a:pt x="1209675" y="2590800"/>
                    <a:pt x="1250950" y="2565400"/>
                  </a:cubicBezTo>
                  <a:cubicBezTo>
                    <a:pt x="1292225" y="2540000"/>
                    <a:pt x="1340908" y="2518833"/>
                    <a:pt x="1384300" y="2495550"/>
                  </a:cubicBezTo>
                  <a:cubicBezTo>
                    <a:pt x="1427692" y="2472267"/>
                    <a:pt x="1473200" y="2453217"/>
                    <a:pt x="1511300" y="2425700"/>
                  </a:cubicBezTo>
                  <a:cubicBezTo>
                    <a:pt x="1549400" y="2398183"/>
                    <a:pt x="1574800" y="2364317"/>
                    <a:pt x="1612900" y="2330450"/>
                  </a:cubicBezTo>
                  <a:cubicBezTo>
                    <a:pt x="1651000" y="2296583"/>
                    <a:pt x="1699683" y="2254250"/>
                    <a:pt x="1739900" y="2222500"/>
                  </a:cubicBezTo>
                  <a:cubicBezTo>
                    <a:pt x="1780117" y="2190750"/>
                    <a:pt x="1816100" y="2165350"/>
                    <a:pt x="1854200" y="2139950"/>
                  </a:cubicBezTo>
                  <a:cubicBezTo>
                    <a:pt x="1892300" y="2114550"/>
                    <a:pt x="1921933" y="2093383"/>
                    <a:pt x="1968500" y="2070100"/>
                  </a:cubicBezTo>
                  <a:cubicBezTo>
                    <a:pt x="2015067" y="2046817"/>
                    <a:pt x="2088092" y="2023533"/>
                    <a:pt x="2133600" y="2000250"/>
                  </a:cubicBezTo>
                  <a:cubicBezTo>
                    <a:pt x="2179108" y="1976967"/>
                    <a:pt x="2202392" y="1957917"/>
                    <a:pt x="2241550" y="1930400"/>
                  </a:cubicBezTo>
                  <a:cubicBezTo>
                    <a:pt x="2280708" y="1902883"/>
                    <a:pt x="2328334" y="1864783"/>
                    <a:pt x="2368550" y="1835150"/>
                  </a:cubicBezTo>
                  <a:cubicBezTo>
                    <a:pt x="2408766" y="1805517"/>
                    <a:pt x="2441575" y="1775883"/>
                    <a:pt x="2482850" y="1752600"/>
                  </a:cubicBezTo>
                  <a:cubicBezTo>
                    <a:pt x="2524125" y="1729317"/>
                    <a:pt x="2574925" y="1718733"/>
                    <a:pt x="2616200" y="1695450"/>
                  </a:cubicBezTo>
                  <a:cubicBezTo>
                    <a:pt x="2657475" y="1672167"/>
                    <a:pt x="2730500" y="1612900"/>
                    <a:pt x="2730500" y="1612900"/>
                  </a:cubicBezTo>
                  <a:cubicBezTo>
                    <a:pt x="2769658" y="1584325"/>
                    <a:pt x="2809875" y="1556808"/>
                    <a:pt x="2851150" y="1524000"/>
                  </a:cubicBezTo>
                  <a:cubicBezTo>
                    <a:pt x="2892425" y="1491192"/>
                    <a:pt x="2936875" y="1446742"/>
                    <a:pt x="2978150" y="1416050"/>
                  </a:cubicBezTo>
                  <a:cubicBezTo>
                    <a:pt x="3019425" y="1385358"/>
                    <a:pt x="3058583" y="1367367"/>
                    <a:pt x="3098800" y="1339850"/>
                  </a:cubicBezTo>
                  <a:cubicBezTo>
                    <a:pt x="3139017" y="1312333"/>
                    <a:pt x="3177117" y="1274233"/>
                    <a:pt x="3219450" y="1250950"/>
                  </a:cubicBezTo>
                  <a:cubicBezTo>
                    <a:pt x="3261783" y="1227667"/>
                    <a:pt x="3309408" y="1223433"/>
                    <a:pt x="3352800" y="1200150"/>
                  </a:cubicBezTo>
                  <a:cubicBezTo>
                    <a:pt x="3396192" y="1176867"/>
                    <a:pt x="3439584" y="1140883"/>
                    <a:pt x="3479800" y="1111250"/>
                  </a:cubicBezTo>
                  <a:cubicBezTo>
                    <a:pt x="3520016" y="1081617"/>
                    <a:pt x="3553884" y="1051983"/>
                    <a:pt x="3594100" y="1022350"/>
                  </a:cubicBezTo>
                  <a:cubicBezTo>
                    <a:pt x="3634316" y="992717"/>
                    <a:pt x="3677708" y="960967"/>
                    <a:pt x="3721100" y="933450"/>
                  </a:cubicBezTo>
                  <a:cubicBezTo>
                    <a:pt x="3764492" y="905933"/>
                    <a:pt x="3854450" y="857250"/>
                    <a:pt x="3854450" y="857250"/>
                  </a:cubicBezTo>
                  <a:cubicBezTo>
                    <a:pt x="3894667" y="833967"/>
                    <a:pt x="3919008" y="813858"/>
                    <a:pt x="3962400" y="793750"/>
                  </a:cubicBezTo>
                  <a:cubicBezTo>
                    <a:pt x="4005792" y="773642"/>
                    <a:pt x="4068233" y="757767"/>
                    <a:pt x="4114800" y="736600"/>
                  </a:cubicBezTo>
                  <a:cubicBezTo>
                    <a:pt x="4161367" y="715433"/>
                    <a:pt x="4197350" y="684742"/>
                    <a:pt x="4241800" y="666750"/>
                  </a:cubicBezTo>
                  <a:cubicBezTo>
                    <a:pt x="4286250" y="648758"/>
                    <a:pt x="4334933" y="642408"/>
                    <a:pt x="4381500" y="628650"/>
                  </a:cubicBezTo>
                  <a:cubicBezTo>
                    <a:pt x="4428067" y="614892"/>
                    <a:pt x="4473575" y="601133"/>
                    <a:pt x="4521200" y="584200"/>
                  </a:cubicBezTo>
                  <a:cubicBezTo>
                    <a:pt x="4568825" y="567267"/>
                    <a:pt x="4622800" y="547158"/>
                    <a:pt x="4667250" y="527050"/>
                  </a:cubicBezTo>
                  <a:cubicBezTo>
                    <a:pt x="4711700" y="506942"/>
                    <a:pt x="4744508" y="481542"/>
                    <a:pt x="4787900" y="463550"/>
                  </a:cubicBezTo>
                  <a:cubicBezTo>
                    <a:pt x="4831292" y="445558"/>
                    <a:pt x="4882092" y="434975"/>
                    <a:pt x="4927600" y="419100"/>
                  </a:cubicBezTo>
                  <a:cubicBezTo>
                    <a:pt x="4973108" y="403225"/>
                    <a:pt x="5012267" y="383117"/>
                    <a:pt x="5060950" y="368300"/>
                  </a:cubicBezTo>
                  <a:cubicBezTo>
                    <a:pt x="5109633" y="353483"/>
                    <a:pt x="5174192" y="348192"/>
                    <a:pt x="5219700" y="330200"/>
                  </a:cubicBezTo>
                  <a:cubicBezTo>
                    <a:pt x="5265208" y="312208"/>
                    <a:pt x="5291667" y="281517"/>
                    <a:pt x="5334000" y="260350"/>
                  </a:cubicBezTo>
                  <a:cubicBezTo>
                    <a:pt x="5376333" y="239183"/>
                    <a:pt x="5427133" y="220133"/>
                    <a:pt x="5473700" y="203200"/>
                  </a:cubicBezTo>
                  <a:cubicBezTo>
                    <a:pt x="5520267" y="186267"/>
                    <a:pt x="5567892" y="174625"/>
                    <a:pt x="5613400" y="158750"/>
                  </a:cubicBezTo>
                  <a:cubicBezTo>
                    <a:pt x="5658908" y="142875"/>
                    <a:pt x="5695950" y="119592"/>
                    <a:pt x="5746750" y="107950"/>
                  </a:cubicBezTo>
                  <a:cubicBezTo>
                    <a:pt x="5797550" y="96308"/>
                    <a:pt x="5865283" y="98425"/>
                    <a:pt x="5918200" y="88900"/>
                  </a:cubicBezTo>
                  <a:cubicBezTo>
                    <a:pt x="5971117" y="79375"/>
                    <a:pt x="6021917" y="65617"/>
                    <a:pt x="6064250" y="50800"/>
                  </a:cubicBezTo>
                  <a:cubicBezTo>
                    <a:pt x="6106583" y="35983"/>
                    <a:pt x="6172200" y="0"/>
                    <a:pt x="6172200" y="0"/>
                  </a:cubicBezTo>
                </a:path>
              </a:pathLst>
            </a:custGeom>
            <a:ln w="38100" cap="flat" cmpd="sng" algn="ctr">
              <a:solidFill>
                <a:srgbClr val="2952CF"/>
              </a:solidFill>
              <a:prstDash val="sysDash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5" name="Freeform 54"/>
            <p:cNvSpPr/>
            <p:nvPr/>
          </p:nvSpPr>
          <p:spPr>
            <a:xfrm>
              <a:off x="11158778" y="1153267"/>
              <a:ext cx="5616070" cy="2433059"/>
            </a:xfrm>
            <a:custGeom>
              <a:avLst/>
              <a:gdLst>
                <a:gd name="connsiteX0" fmla="*/ 0 w 6229350"/>
                <a:gd name="connsiteY0" fmla="*/ 2698750 h 2698750"/>
                <a:gd name="connsiteX1" fmla="*/ 254000 w 6229350"/>
                <a:gd name="connsiteY1" fmla="*/ 2463800 h 2698750"/>
                <a:gd name="connsiteX2" fmla="*/ 520700 w 6229350"/>
                <a:gd name="connsiteY2" fmla="*/ 2235200 h 2698750"/>
                <a:gd name="connsiteX3" fmla="*/ 781050 w 6229350"/>
                <a:gd name="connsiteY3" fmla="*/ 2076450 h 2698750"/>
                <a:gd name="connsiteX4" fmla="*/ 1022350 w 6229350"/>
                <a:gd name="connsiteY4" fmla="*/ 1866900 h 2698750"/>
                <a:gd name="connsiteX5" fmla="*/ 1257300 w 6229350"/>
                <a:gd name="connsiteY5" fmla="*/ 1790700 h 2698750"/>
                <a:gd name="connsiteX6" fmla="*/ 1511300 w 6229350"/>
                <a:gd name="connsiteY6" fmla="*/ 1670050 h 2698750"/>
                <a:gd name="connsiteX7" fmla="*/ 1752600 w 6229350"/>
                <a:gd name="connsiteY7" fmla="*/ 1543050 h 2698750"/>
                <a:gd name="connsiteX8" fmla="*/ 1993900 w 6229350"/>
                <a:gd name="connsiteY8" fmla="*/ 1428750 h 2698750"/>
                <a:gd name="connsiteX9" fmla="*/ 2260600 w 6229350"/>
                <a:gd name="connsiteY9" fmla="*/ 1250950 h 2698750"/>
                <a:gd name="connsiteX10" fmla="*/ 2520950 w 6229350"/>
                <a:gd name="connsiteY10" fmla="*/ 1111250 h 2698750"/>
                <a:gd name="connsiteX11" fmla="*/ 2749550 w 6229350"/>
                <a:gd name="connsiteY11" fmla="*/ 1003300 h 2698750"/>
                <a:gd name="connsiteX12" fmla="*/ 2965450 w 6229350"/>
                <a:gd name="connsiteY12" fmla="*/ 920750 h 2698750"/>
                <a:gd name="connsiteX13" fmla="*/ 3238500 w 6229350"/>
                <a:gd name="connsiteY13" fmla="*/ 806450 h 2698750"/>
                <a:gd name="connsiteX14" fmla="*/ 3473450 w 6229350"/>
                <a:gd name="connsiteY14" fmla="*/ 692150 h 2698750"/>
                <a:gd name="connsiteX15" fmla="*/ 3765550 w 6229350"/>
                <a:gd name="connsiteY15" fmla="*/ 622300 h 2698750"/>
                <a:gd name="connsiteX16" fmla="*/ 3975100 w 6229350"/>
                <a:gd name="connsiteY16" fmla="*/ 527050 h 2698750"/>
                <a:gd name="connsiteX17" fmla="*/ 4254500 w 6229350"/>
                <a:gd name="connsiteY17" fmla="*/ 488950 h 2698750"/>
                <a:gd name="connsiteX18" fmla="*/ 4502150 w 6229350"/>
                <a:gd name="connsiteY18" fmla="*/ 444500 h 2698750"/>
                <a:gd name="connsiteX19" fmla="*/ 4832350 w 6229350"/>
                <a:gd name="connsiteY19" fmla="*/ 342900 h 2698750"/>
                <a:gd name="connsiteX20" fmla="*/ 5022850 w 6229350"/>
                <a:gd name="connsiteY20" fmla="*/ 311150 h 2698750"/>
                <a:gd name="connsiteX21" fmla="*/ 5213350 w 6229350"/>
                <a:gd name="connsiteY21" fmla="*/ 266700 h 2698750"/>
                <a:gd name="connsiteX22" fmla="*/ 5448300 w 6229350"/>
                <a:gd name="connsiteY22" fmla="*/ 222250 h 2698750"/>
                <a:gd name="connsiteX23" fmla="*/ 5721350 w 6229350"/>
                <a:gd name="connsiteY23" fmla="*/ 114300 h 2698750"/>
                <a:gd name="connsiteX24" fmla="*/ 5988050 w 6229350"/>
                <a:gd name="connsiteY24" fmla="*/ 25400 h 2698750"/>
                <a:gd name="connsiteX25" fmla="*/ 6229350 w 6229350"/>
                <a:gd name="connsiteY25" fmla="*/ 0 h 269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229350" h="2698750">
                  <a:moveTo>
                    <a:pt x="0" y="2698750"/>
                  </a:moveTo>
                  <a:cubicBezTo>
                    <a:pt x="83608" y="2619904"/>
                    <a:pt x="167217" y="2541058"/>
                    <a:pt x="254000" y="2463800"/>
                  </a:cubicBezTo>
                  <a:cubicBezTo>
                    <a:pt x="340783" y="2386542"/>
                    <a:pt x="432858" y="2299758"/>
                    <a:pt x="520700" y="2235200"/>
                  </a:cubicBezTo>
                  <a:cubicBezTo>
                    <a:pt x="608542" y="2170642"/>
                    <a:pt x="697442" y="2137833"/>
                    <a:pt x="781050" y="2076450"/>
                  </a:cubicBezTo>
                  <a:cubicBezTo>
                    <a:pt x="864658" y="2015067"/>
                    <a:pt x="942975" y="1914525"/>
                    <a:pt x="1022350" y="1866900"/>
                  </a:cubicBezTo>
                  <a:cubicBezTo>
                    <a:pt x="1101725" y="1819275"/>
                    <a:pt x="1175808" y="1823508"/>
                    <a:pt x="1257300" y="1790700"/>
                  </a:cubicBezTo>
                  <a:cubicBezTo>
                    <a:pt x="1338792" y="1757892"/>
                    <a:pt x="1428750" y="1711325"/>
                    <a:pt x="1511300" y="1670050"/>
                  </a:cubicBezTo>
                  <a:cubicBezTo>
                    <a:pt x="1593850" y="1628775"/>
                    <a:pt x="1672167" y="1583267"/>
                    <a:pt x="1752600" y="1543050"/>
                  </a:cubicBezTo>
                  <a:cubicBezTo>
                    <a:pt x="1833033" y="1502833"/>
                    <a:pt x="1909233" y="1477433"/>
                    <a:pt x="1993900" y="1428750"/>
                  </a:cubicBezTo>
                  <a:cubicBezTo>
                    <a:pt x="2078567" y="1380067"/>
                    <a:pt x="2172758" y="1303867"/>
                    <a:pt x="2260600" y="1250950"/>
                  </a:cubicBezTo>
                  <a:cubicBezTo>
                    <a:pt x="2348442" y="1198033"/>
                    <a:pt x="2439458" y="1152525"/>
                    <a:pt x="2520950" y="1111250"/>
                  </a:cubicBezTo>
                  <a:cubicBezTo>
                    <a:pt x="2602442" y="1069975"/>
                    <a:pt x="2675467" y="1035050"/>
                    <a:pt x="2749550" y="1003300"/>
                  </a:cubicBezTo>
                  <a:cubicBezTo>
                    <a:pt x="2823633" y="971550"/>
                    <a:pt x="2883958" y="953558"/>
                    <a:pt x="2965450" y="920750"/>
                  </a:cubicBezTo>
                  <a:cubicBezTo>
                    <a:pt x="3046942" y="887942"/>
                    <a:pt x="3153833" y="844550"/>
                    <a:pt x="3238500" y="806450"/>
                  </a:cubicBezTo>
                  <a:cubicBezTo>
                    <a:pt x="3323167" y="768350"/>
                    <a:pt x="3385608" y="722842"/>
                    <a:pt x="3473450" y="692150"/>
                  </a:cubicBezTo>
                  <a:cubicBezTo>
                    <a:pt x="3561292" y="661458"/>
                    <a:pt x="3681942" y="649817"/>
                    <a:pt x="3765550" y="622300"/>
                  </a:cubicBezTo>
                  <a:cubicBezTo>
                    <a:pt x="3849158" y="594783"/>
                    <a:pt x="3893608" y="549275"/>
                    <a:pt x="3975100" y="527050"/>
                  </a:cubicBezTo>
                  <a:cubicBezTo>
                    <a:pt x="4056592" y="504825"/>
                    <a:pt x="4166659" y="502708"/>
                    <a:pt x="4254500" y="488950"/>
                  </a:cubicBezTo>
                  <a:cubicBezTo>
                    <a:pt x="4342341" y="475192"/>
                    <a:pt x="4405842" y="468842"/>
                    <a:pt x="4502150" y="444500"/>
                  </a:cubicBezTo>
                  <a:cubicBezTo>
                    <a:pt x="4598458" y="420158"/>
                    <a:pt x="4745567" y="365125"/>
                    <a:pt x="4832350" y="342900"/>
                  </a:cubicBezTo>
                  <a:cubicBezTo>
                    <a:pt x="4919133" y="320675"/>
                    <a:pt x="4959350" y="323850"/>
                    <a:pt x="5022850" y="311150"/>
                  </a:cubicBezTo>
                  <a:cubicBezTo>
                    <a:pt x="5086350" y="298450"/>
                    <a:pt x="5142442" y="281517"/>
                    <a:pt x="5213350" y="266700"/>
                  </a:cubicBezTo>
                  <a:cubicBezTo>
                    <a:pt x="5284258" y="251883"/>
                    <a:pt x="5363633" y="247650"/>
                    <a:pt x="5448300" y="222250"/>
                  </a:cubicBezTo>
                  <a:cubicBezTo>
                    <a:pt x="5532967" y="196850"/>
                    <a:pt x="5631392" y="147108"/>
                    <a:pt x="5721350" y="114300"/>
                  </a:cubicBezTo>
                  <a:cubicBezTo>
                    <a:pt x="5811308" y="81492"/>
                    <a:pt x="5903383" y="44450"/>
                    <a:pt x="5988050" y="25400"/>
                  </a:cubicBezTo>
                  <a:cubicBezTo>
                    <a:pt x="6072717" y="6350"/>
                    <a:pt x="6229350" y="0"/>
                    <a:pt x="6229350" y="0"/>
                  </a:cubicBezTo>
                </a:path>
              </a:pathLst>
            </a:custGeom>
            <a:ln w="381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6" name="Freeform 55"/>
            <p:cNvSpPr/>
            <p:nvPr/>
          </p:nvSpPr>
          <p:spPr>
            <a:xfrm>
              <a:off x="11153053" y="1158992"/>
              <a:ext cx="5581721" cy="2518931"/>
            </a:xfrm>
            <a:custGeom>
              <a:avLst/>
              <a:gdLst>
                <a:gd name="connsiteX0" fmla="*/ 0 w 6191250"/>
                <a:gd name="connsiteY0" fmla="*/ 2794000 h 2794000"/>
                <a:gd name="connsiteX1" fmla="*/ 260350 w 6191250"/>
                <a:gd name="connsiteY1" fmla="*/ 2540000 h 2794000"/>
                <a:gd name="connsiteX2" fmla="*/ 488950 w 6191250"/>
                <a:gd name="connsiteY2" fmla="*/ 2349500 h 2794000"/>
                <a:gd name="connsiteX3" fmla="*/ 768350 w 6191250"/>
                <a:gd name="connsiteY3" fmla="*/ 2190750 h 2794000"/>
                <a:gd name="connsiteX4" fmla="*/ 1003300 w 6191250"/>
                <a:gd name="connsiteY4" fmla="*/ 1924050 h 2794000"/>
                <a:gd name="connsiteX5" fmla="*/ 1257300 w 6191250"/>
                <a:gd name="connsiteY5" fmla="*/ 1689100 h 2794000"/>
                <a:gd name="connsiteX6" fmla="*/ 1492250 w 6191250"/>
                <a:gd name="connsiteY6" fmla="*/ 1473200 h 2794000"/>
                <a:gd name="connsiteX7" fmla="*/ 1771650 w 6191250"/>
                <a:gd name="connsiteY7" fmla="*/ 1390650 h 2794000"/>
                <a:gd name="connsiteX8" fmla="*/ 1981200 w 6191250"/>
                <a:gd name="connsiteY8" fmla="*/ 1289050 h 2794000"/>
                <a:gd name="connsiteX9" fmla="*/ 2222500 w 6191250"/>
                <a:gd name="connsiteY9" fmla="*/ 1187450 h 2794000"/>
                <a:gd name="connsiteX10" fmla="*/ 2470150 w 6191250"/>
                <a:gd name="connsiteY10" fmla="*/ 1117600 h 2794000"/>
                <a:gd name="connsiteX11" fmla="*/ 2705100 w 6191250"/>
                <a:gd name="connsiteY11" fmla="*/ 984250 h 2794000"/>
                <a:gd name="connsiteX12" fmla="*/ 2971800 w 6191250"/>
                <a:gd name="connsiteY12" fmla="*/ 869950 h 2794000"/>
                <a:gd name="connsiteX13" fmla="*/ 3225800 w 6191250"/>
                <a:gd name="connsiteY13" fmla="*/ 711200 h 2794000"/>
                <a:gd name="connsiteX14" fmla="*/ 3492500 w 6191250"/>
                <a:gd name="connsiteY14" fmla="*/ 679450 h 2794000"/>
                <a:gd name="connsiteX15" fmla="*/ 3714750 w 6191250"/>
                <a:gd name="connsiteY15" fmla="*/ 628650 h 2794000"/>
                <a:gd name="connsiteX16" fmla="*/ 3956050 w 6191250"/>
                <a:gd name="connsiteY16" fmla="*/ 527050 h 2794000"/>
                <a:gd name="connsiteX17" fmla="*/ 4216400 w 6191250"/>
                <a:gd name="connsiteY17" fmla="*/ 419100 h 2794000"/>
                <a:gd name="connsiteX18" fmla="*/ 4470400 w 6191250"/>
                <a:gd name="connsiteY18" fmla="*/ 374650 h 2794000"/>
                <a:gd name="connsiteX19" fmla="*/ 4705350 w 6191250"/>
                <a:gd name="connsiteY19" fmla="*/ 342900 h 2794000"/>
                <a:gd name="connsiteX20" fmla="*/ 4940300 w 6191250"/>
                <a:gd name="connsiteY20" fmla="*/ 285750 h 2794000"/>
                <a:gd name="connsiteX21" fmla="*/ 5187950 w 6191250"/>
                <a:gd name="connsiteY21" fmla="*/ 247650 h 2794000"/>
                <a:gd name="connsiteX22" fmla="*/ 5461000 w 6191250"/>
                <a:gd name="connsiteY22" fmla="*/ 177800 h 2794000"/>
                <a:gd name="connsiteX23" fmla="*/ 5727700 w 6191250"/>
                <a:gd name="connsiteY23" fmla="*/ 69850 h 2794000"/>
                <a:gd name="connsiteX24" fmla="*/ 5962650 w 6191250"/>
                <a:gd name="connsiteY24" fmla="*/ 25400 h 2794000"/>
                <a:gd name="connsiteX25" fmla="*/ 6191250 w 6191250"/>
                <a:gd name="connsiteY25" fmla="*/ 0 h 279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191250" h="2794000">
                  <a:moveTo>
                    <a:pt x="0" y="2794000"/>
                  </a:moveTo>
                  <a:cubicBezTo>
                    <a:pt x="89429" y="2704041"/>
                    <a:pt x="178858" y="2614083"/>
                    <a:pt x="260350" y="2540000"/>
                  </a:cubicBezTo>
                  <a:cubicBezTo>
                    <a:pt x="341842" y="2465917"/>
                    <a:pt x="404283" y="2407708"/>
                    <a:pt x="488950" y="2349500"/>
                  </a:cubicBezTo>
                  <a:cubicBezTo>
                    <a:pt x="573617" y="2291292"/>
                    <a:pt x="682625" y="2261658"/>
                    <a:pt x="768350" y="2190750"/>
                  </a:cubicBezTo>
                  <a:cubicBezTo>
                    <a:pt x="854075" y="2119842"/>
                    <a:pt x="921808" y="2007658"/>
                    <a:pt x="1003300" y="1924050"/>
                  </a:cubicBezTo>
                  <a:cubicBezTo>
                    <a:pt x="1084792" y="1840442"/>
                    <a:pt x="1257300" y="1689100"/>
                    <a:pt x="1257300" y="1689100"/>
                  </a:cubicBezTo>
                  <a:cubicBezTo>
                    <a:pt x="1338792" y="1613958"/>
                    <a:pt x="1406525" y="1522942"/>
                    <a:pt x="1492250" y="1473200"/>
                  </a:cubicBezTo>
                  <a:cubicBezTo>
                    <a:pt x="1577975" y="1423458"/>
                    <a:pt x="1690158" y="1421342"/>
                    <a:pt x="1771650" y="1390650"/>
                  </a:cubicBezTo>
                  <a:cubicBezTo>
                    <a:pt x="1853142" y="1359958"/>
                    <a:pt x="1906058" y="1322917"/>
                    <a:pt x="1981200" y="1289050"/>
                  </a:cubicBezTo>
                  <a:cubicBezTo>
                    <a:pt x="2056342" y="1255183"/>
                    <a:pt x="2141008" y="1216025"/>
                    <a:pt x="2222500" y="1187450"/>
                  </a:cubicBezTo>
                  <a:cubicBezTo>
                    <a:pt x="2303992" y="1158875"/>
                    <a:pt x="2389717" y="1151467"/>
                    <a:pt x="2470150" y="1117600"/>
                  </a:cubicBezTo>
                  <a:cubicBezTo>
                    <a:pt x="2550583" y="1083733"/>
                    <a:pt x="2621492" y="1025525"/>
                    <a:pt x="2705100" y="984250"/>
                  </a:cubicBezTo>
                  <a:cubicBezTo>
                    <a:pt x="2788708" y="942975"/>
                    <a:pt x="2885017" y="915458"/>
                    <a:pt x="2971800" y="869950"/>
                  </a:cubicBezTo>
                  <a:cubicBezTo>
                    <a:pt x="3058583" y="824442"/>
                    <a:pt x="3139017" y="742950"/>
                    <a:pt x="3225800" y="711200"/>
                  </a:cubicBezTo>
                  <a:cubicBezTo>
                    <a:pt x="3312583" y="679450"/>
                    <a:pt x="3411008" y="693208"/>
                    <a:pt x="3492500" y="679450"/>
                  </a:cubicBezTo>
                  <a:cubicBezTo>
                    <a:pt x="3573992" y="665692"/>
                    <a:pt x="3637492" y="654050"/>
                    <a:pt x="3714750" y="628650"/>
                  </a:cubicBezTo>
                  <a:cubicBezTo>
                    <a:pt x="3792008" y="603250"/>
                    <a:pt x="3956050" y="527050"/>
                    <a:pt x="3956050" y="527050"/>
                  </a:cubicBezTo>
                  <a:cubicBezTo>
                    <a:pt x="4039658" y="492125"/>
                    <a:pt x="4130675" y="444500"/>
                    <a:pt x="4216400" y="419100"/>
                  </a:cubicBezTo>
                  <a:cubicBezTo>
                    <a:pt x="4302125" y="393700"/>
                    <a:pt x="4388908" y="387350"/>
                    <a:pt x="4470400" y="374650"/>
                  </a:cubicBezTo>
                  <a:cubicBezTo>
                    <a:pt x="4551892" y="361950"/>
                    <a:pt x="4627033" y="357717"/>
                    <a:pt x="4705350" y="342900"/>
                  </a:cubicBezTo>
                  <a:cubicBezTo>
                    <a:pt x="4783667" y="328083"/>
                    <a:pt x="4859867" y="301625"/>
                    <a:pt x="4940300" y="285750"/>
                  </a:cubicBezTo>
                  <a:cubicBezTo>
                    <a:pt x="5020733" y="269875"/>
                    <a:pt x="5101167" y="265642"/>
                    <a:pt x="5187950" y="247650"/>
                  </a:cubicBezTo>
                  <a:cubicBezTo>
                    <a:pt x="5274733" y="229658"/>
                    <a:pt x="5371042" y="207433"/>
                    <a:pt x="5461000" y="177800"/>
                  </a:cubicBezTo>
                  <a:cubicBezTo>
                    <a:pt x="5550958" y="148167"/>
                    <a:pt x="5644092" y="95250"/>
                    <a:pt x="5727700" y="69850"/>
                  </a:cubicBezTo>
                  <a:cubicBezTo>
                    <a:pt x="5811308" y="44450"/>
                    <a:pt x="5885392" y="37042"/>
                    <a:pt x="5962650" y="25400"/>
                  </a:cubicBezTo>
                  <a:cubicBezTo>
                    <a:pt x="6039908" y="13758"/>
                    <a:pt x="6191250" y="0"/>
                    <a:pt x="6191250" y="0"/>
                  </a:cubicBezTo>
                </a:path>
              </a:pathLst>
            </a:custGeom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7" name="Freeform 56"/>
            <p:cNvSpPr/>
            <p:nvPr/>
          </p:nvSpPr>
          <p:spPr>
            <a:xfrm>
              <a:off x="11153053" y="1118918"/>
              <a:ext cx="5593171" cy="2335736"/>
            </a:xfrm>
            <a:custGeom>
              <a:avLst/>
              <a:gdLst>
                <a:gd name="connsiteX0" fmla="*/ 0 w 6203950"/>
                <a:gd name="connsiteY0" fmla="*/ 2590800 h 2590800"/>
                <a:gd name="connsiteX1" fmla="*/ 222250 w 6203950"/>
                <a:gd name="connsiteY1" fmla="*/ 2381250 h 2590800"/>
                <a:gd name="connsiteX2" fmla="*/ 495300 w 6203950"/>
                <a:gd name="connsiteY2" fmla="*/ 2146300 h 2590800"/>
                <a:gd name="connsiteX3" fmla="*/ 742950 w 6203950"/>
                <a:gd name="connsiteY3" fmla="*/ 1968500 h 2590800"/>
                <a:gd name="connsiteX4" fmla="*/ 984250 w 6203950"/>
                <a:gd name="connsiteY4" fmla="*/ 1771650 h 2590800"/>
                <a:gd name="connsiteX5" fmla="*/ 1244600 w 6203950"/>
                <a:gd name="connsiteY5" fmla="*/ 1644650 h 2590800"/>
                <a:gd name="connsiteX6" fmla="*/ 1485900 w 6203950"/>
                <a:gd name="connsiteY6" fmla="*/ 1441450 h 2590800"/>
                <a:gd name="connsiteX7" fmla="*/ 1727200 w 6203950"/>
                <a:gd name="connsiteY7" fmla="*/ 1352550 h 2590800"/>
                <a:gd name="connsiteX8" fmla="*/ 1981200 w 6203950"/>
                <a:gd name="connsiteY8" fmla="*/ 1206500 h 2590800"/>
                <a:gd name="connsiteX9" fmla="*/ 2216150 w 6203950"/>
                <a:gd name="connsiteY9" fmla="*/ 1098550 h 2590800"/>
                <a:gd name="connsiteX10" fmla="*/ 2476500 w 6203950"/>
                <a:gd name="connsiteY10" fmla="*/ 984250 h 2590800"/>
                <a:gd name="connsiteX11" fmla="*/ 2711450 w 6203950"/>
                <a:gd name="connsiteY11" fmla="*/ 946150 h 2590800"/>
                <a:gd name="connsiteX12" fmla="*/ 2965450 w 6203950"/>
                <a:gd name="connsiteY12" fmla="*/ 850900 h 2590800"/>
                <a:gd name="connsiteX13" fmla="*/ 3206750 w 6203950"/>
                <a:gd name="connsiteY13" fmla="*/ 730250 h 2590800"/>
                <a:gd name="connsiteX14" fmla="*/ 3467100 w 6203950"/>
                <a:gd name="connsiteY14" fmla="*/ 628650 h 2590800"/>
                <a:gd name="connsiteX15" fmla="*/ 3702050 w 6203950"/>
                <a:gd name="connsiteY15" fmla="*/ 603250 h 2590800"/>
                <a:gd name="connsiteX16" fmla="*/ 3981450 w 6203950"/>
                <a:gd name="connsiteY16" fmla="*/ 546100 h 2590800"/>
                <a:gd name="connsiteX17" fmla="*/ 4210050 w 6203950"/>
                <a:gd name="connsiteY17" fmla="*/ 488950 h 2590800"/>
                <a:gd name="connsiteX18" fmla="*/ 4457700 w 6203950"/>
                <a:gd name="connsiteY18" fmla="*/ 469900 h 2590800"/>
                <a:gd name="connsiteX19" fmla="*/ 4686300 w 6203950"/>
                <a:gd name="connsiteY19" fmla="*/ 412750 h 2590800"/>
                <a:gd name="connsiteX20" fmla="*/ 4953000 w 6203950"/>
                <a:gd name="connsiteY20" fmla="*/ 292100 h 2590800"/>
                <a:gd name="connsiteX21" fmla="*/ 5213350 w 6203950"/>
                <a:gd name="connsiteY21" fmla="*/ 241300 h 2590800"/>
                <a:gd name="connsiteX22" fmla="*/ 5448300 w 6203950"/>
                <a:gd name="connsiteY22" fmla="*/ 184150 h 2590800"/>
                <a:gd name="connsiteX23" fmla="*/ 5683250 w 6203950"/>
                <a:gd name="connsiteY23" fmla="*/ 120650 h 2590800"/>
                <a:gd name="connsiteX24" fmla="*/ 5911850 w 6203950"/>
                <a:gd name="connsiteY24" fmla="*/ 19050 h 2590800"/>
                <a:gd name="connsiteX25" fmla="*/ 6203950 w 6203950"/>
                <a:gd name="connsiteY25" fmla="*/ 6350 h 259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203950" h="2590800">
                  <a:moveTo>
                    <a:pt x="0" y="2590800"/>
                  </a:moveTo>
                  <a:cubicBezTo>
                    <a:pt x="69850" y="2523066"/>
                    <a:pt x="139700" y="2455333"/>
                    <a:pt x="222250" y="2381250"/>
                  </a:cubicBezTo>
                  <a:cubicBezTo>
                    <a:pt x="304800" y="2307167"/>
                    <a:pt x="408517" y="2215092"/>
                    <a:pt x="495300" y="2146300"/>
                  </a:cubicBezTo>
                  <a:cubicBezTo>
                    <a:pt x="582083" y="2077508"/>
                    <a:pt x="661458" y="2030942"/>
                    <a:pt x="742950" y="1968500"/>
                  </a:cubicBezTo>
                  <a:cubicBezTo>
                    <a:pt x="824442" y="1906058"/>
                    <a:pt x="900642" y="1825625"/>
                    <a:pt x="984250" y="1771650"/>
                  </a:cubicBezTo>
                  <a:cubicBezTo>
                    <a:pt x="1067858" y="1717675"/>
                    <a:pt x="1160992" y="1699683"/>
                    <a:pt x="1244600" y="1644650"/>
                  </a:cubicBezTo>
                  <a:cubicBezTo>
                    <a:pt x="1328208" y="1589617"/>
                    <a:pt x="1405467" y="1490133"/>
                    <a:pt x="1485900" y="1441450"/>
                  </a:cubicBezTo>
                  <a:cubicBezTo>
                    <a:pt x="1566333" y="1392767"/>
                    <a:pt x="1644650" y="1391708"/>
                    <a:pt x="1727200" y="1352550"/>
                  </a:cubicBezTo>
                  <a:cubicBezTo>
                    <a:pt x="1809750" y="1313392"/>
                    <a:pt x="1899708" y="1248833"/>
                    <a:pt x="1981200" y="1206500"/>
                  </a:cubicBezTo>
                  <a:cubicBezTo>
                    <a:pt x="2062692" y="1164167"/>
                    <a:pt x="2216150" y="1098550"/>
                    <a:pt x="2216150" y="1098550"/>
                  </a:cubicBezTo>
                  <a:cubicBezTo>
                    <a:pt x="2298700" y="1061508"/>
                    <a:pt x="2393950" y="1009650"/>
                    <a:pt x="2476500" y="984250"/>
                  </a:cubicBezTo>
                  <a:cubicBezTo>
                    <a:pt x="2559050" y="958850"/>
                    <a:pt x="2629958" y="968375"/>
                    <a:pt x="2711450" y="946150"/>
                  </a:cubicBezTo>
                  <a:cubicBezTo>
                    <a:pt x="2792942" y="923925"/>
                    <a:pt x="2882900" y="886883"/>
                    <a:pt x="2965450" y="850900"/>
                  </a:cubicBezTo>
                  <a:cubicBezTo>
                    <a:pt x="3048000" y="814917"/>
                    <a:pt x="3123142" y="767292"/>
                    <a:pt x="3206750" y="730250"/>
                  </a:cubicBezTo>
                  <a:cubicBezTo>
                    <a:pt x="3290358" y="693208"/>
                    <a:pt x="3384550" y="649817"/>
                    <a:pt x="3467100" y="628650"/>
                  </a:cubicBezTo>
                  <a:cubicBezTo>
                    <a:pt x="3549650" y="607483"/>
                    <a:pt x="3616325" y="617008"/>
                    <a:pt x="3702050" y="603250"/>
                  </a:cubicBezTo>
                  <a:cubicBezTo>
                    <a:pt x="3787775" y="589492"/>
                    <a:pt x="3896783" y="565150"/>
                    <a:pt x="3981450" y="546100"/>
                  </a:cubicBezTo>
                  <a:cubicBezTo>
                    <a:pt x="4066117" y="527050"/>
                    <a:pt x="4130675" y="501650"/>
                    <a:pt x="4210050" y="488950"/>
                  </a:cubicBezTo>
                  <a:cubicBezTo>
                    <a:pt x="4289425" y="476250"/>
                    <a:pt x="4378325" y="482600"/>
                    <a:pt x="4457700" y="469900"/>
                  </a:cubicBezTo>
                  <a:cubicBezTo>
                    <a:pt x="4537075" y="457200"/>
                    <a:pt x="4603750" y="442383"/>
                    <a:pt x="4686300" y="412750"/>
                  </a:cubicBezTo>
                  <a:cubicBezTo>
                    <a:pt x="4768850" y="383117"/>
                    <a:pt x="4865158" y="320675"/>
                    <a:pt x="4953000" y="292100"/>
                  </a:cubicBezTo>
                  <a:cubicBezTo>
                    <a:pt x="5040842" y="263525"/>
                    <a:pt x="5130800" y="259292"/>
                    <a:pt x="5213350" y="241300"/>
                  </a:cubicBezTo>
                  <a:cubicBezTo>
                    <a:pt x="5295900" y="223308"/>
                    <a:pt x="5369983" y="204258"/>
                    <a:pt x="5448300" y="184150"/>
                  </a:cubicBezTo>
                  <a:cubicBezTo>
                    <a:pt x="5526617" y="164042"/>
                    <a:pt x="5605992" y="148167"/>
                    <a:pt x="5683250" y="120650"/>
                  </a:cubicBezTo>
                  <a:cubicBezTo>
                    <a:pt x="5760508" y="93133"/>
                    <a:pt x="5825067" y="38100"/>
                    <a:pt x="5911850" y="19050"/>
                  </a:cubicBezTo>
                  <a:cubicBezTo>
                    <a:pt x="5998633" y="0"/>
                    <a:pt x="6101291" y="3175"/>
                    <a:pt x="6203950" y="6350"/>
                  </a:cubicBezTo>
                </a:path>
              </a:pathLst>
            </a:custGeom>
            <a:ln w="381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8" name="Freeform 57"/>
            <p:cNvSpPr/>
            <p:nvPr/>
          </p:nvSpPr>
          <p:spPr>
            <a:xfrm>
              <a:off x="11130153" y="1262039"/>
              <a:ext cx="5581721" cy="2318561"/>
            </a:xfrm>
            <a:custGeom>
              <a:avLst/>
              <a:gdLst>
                <a:gd name="connsiteX0" fmla="*/ 0 w 6191250"/>
                <a:gd name="connsiteY0" fmla="*/ 2571750 h 2571750"/>
                <a:gd name="connsiteX1" fmla="*/ 260350 w 6191250"/>
                <a:gd name="connsiteY1" fmla="*/ 2298700 h 2571750"/>
                <a:gd name="connsiteX2" fmla="*/ 527050 w 6191250"/>
                <a:gd name="connsiteY2" fmla="*/ 2038350 h 2571750"/>
                <a:gd name="connsiteX3" fmla="*/ 755650 w 6191250"/>
                <a:gd name="connsiteY3" fmla="*/ 1898650 h 2571750"/>
                <a:gd name="connsiteX4" fmla="*/ 1009650 w 6191250"/>
                <a:gd name="connsiteY4" fmla="*/ 1714500 h 2571750"/>
                <a:gd name="connsiteX5" fmla="*/ 1244600 w 6191250"/>
                <a:gd name="connsiteY5" fmla="*/ 1593850 h 2571750"/>
                <a:gd name="connsiteX6" fmla="*/ 1498600 w 6191250"/>
                <a:gd name="connsiteY6" fmla="*/ 1454150 h 2571750"/>
                <a:gd name="connsiteX7" fmla="*/ 1746250 w 6191250"/>
                <a:gd name="connsiteY7" fmla="*/ 1339850 h 2571750"/>
                <a:gd name="connsiteX8" fmla="*/ 2000250 w 6191250"/>
                <a:gd name="connsiteY8" fmla="*/ 1206500 h 2571750"/>
                <a:gd name="connsiteX9" fmla="*/ 2241550 w 6191250"/>
                <a:gd name="connsiteY9" fmla="*/ 1085850 h 2571750"/>
                <a:gd name="connsiteX10" fmla="*/ 2489200 w 6191250"/>
                <a:gd name="connsiteY10" fmla="*/ 958850 h 2571750"/>
                <a:gd name="connsiteX11" fmla="*/ 2743200 w 6191250"/>
                <a:gd name="connsiteY11" fmla="*/ 889000 h 2571750"/>
                <a:gd name="connsiteX12" fmla="*/ 2978150 w 6191250"/>
                <a:gd name="connsiteY12" fmla="*/ 685800 h 2571750"/>
                <a:gd name="connsiteX13" fmla="*/ 3238500 w 6191250"/>
                <a:gd name="connsiteY13" fmla="*/ 590550 h 2571750"/>
                <a:gd name="connsiteX14" fmla="*/ 3486150 w 6191250"/>
                <a:gd name="connsiteY14" fmla="*/ 514350 h 2571750"/>
                <a:gd name="connsiteX15" fmla="*/ 3740150 w 6191250"/>
                <a:gd name="connsiteY15" fmla="*/ 469900 h 2571750"/>
                <a:gd name="connsiteX16" fmla="*/ 3981450 w 6191250"/>
                <a:gd name="connsiteY16" fmla="*/ 387350 h 2571750"/>
                <a:gd name="connsiteX17" fmla="*/ 4241800 w 6191250"/>
                <a:gd name="connsiteY17" fmla="*/ 387350 h 2571750"/>
                <a:gd name="connsiteX18" fmla="*/ 4470400 w 6191250"/>
                <a:gd name="connsiteY18" fmla="*/ 336550 h 2571750"/>
                <a:gd name="connsiteX19" fmla="*/ 4724400 w 6191250"/>
                <a:gd name="connsiteY19" fmla="*/ 292100 h 2571750"/>
                <a:gd name="connsiteX20" fmla="*/ 4965700 w 6191250"/>
                <a:gd name="connsiteY20" fmla="*/ 266700 h 2571750"/>
                <a:gd name="connsiteX21" fmla="*/ 5219700 w 6191250"/>
                <a:gd name="connsiteY21" fmla="*/ 254000 h 2571750"/>
                <a:gd name="connsiteX22" fmla="*/ 5480050 w 6191250"/>
                <a:gd name="connsiteY22" fmla="*/ 165100 h 2571750"/>
                <a:gd name="connsiteX23" fmla="*/ 5702300 w 6191250"/>
                <a:gd name="connsiteY23" fmla="*/ 95250 h 2571750"/>
                <a:gd name="connsiteX24" fmla="*/ 5956300 w 6191250"/>
                <a:gd name="connsiteY24" fmla="*/ 25400 h 2571750"/>
                <a:gd name="connsiteX25" fmla="*/ 6191250 w 6191250"/>
                <a:gd name="connsiteY25" fmla="*/ 0 h 257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191250" h="2571750">
                  <a:moveTo>
                    <a:pt x="0" y="2571750"/>
                  </a:moveTo>
                  <a:cubicBezTo>
                    <a:pt x="86254" y="2479675"/>
                    <a:pt x="172508" y="2387600"/>
                    <a:pt x="260350" y="2298700"/>
                  </a:cubicBezTo>
                  <a:cubicBezTo>
                    <a:pt x="348192" y="2209800"/>
                    <a:pt x="444500" y="2105025"/>
                    <a:pt x="527050" y="2038350"/>
                  </a:cubicBezTo>
                  <a:cubicBezTo>
                    <a:pt x="609600" y="1971675"/>
                    <a:pt x="675217" y="1952625"/>
                    <a:pt x="755650" y="1898650"/>
                  </a:cubicBezTo>
                  <a:cubicBezTo>
                    <a:pt x="836083" y="1844675"/>
                    <a:pt x="928158" y="1765300"/>
                    <a:pt x="1009650" y="1714500"/>
                  </a:cubicBezTo>
                  <a:cubicBezTo>
                    <a:pt x="1091142" y="1663700"/>
                    <a:pt x="1163108" y="1637242"/>
                    <a:pt x="1244600" y="1593850"/>
                  </a:cubicBezTo>
                  <a:cubicBezTo>
                    <a:pt x="1326092" y="1550458"/>
                    <a:pt x="1414992" y="1496483"/>
                    <a:pt x="1498600" y="1454150"/>
                  </a:cubicBezTo>
                  <a:cubicBezTo>
                    <a:pt x="1582208" y="1411817"/>
                    <a:pt x="1662642" y="1381125"/>
                    <a:pt x="1746250" y="1339850"/>
                  </a:cubicBezTo>
                  <a:cubicBezTo>
                    <a:pt x="1829858" y="1298575"/>
                    <a:pt x="1917700" y="1248833"/>
                    <a:pt x="2000250" y="1206500"/>
                  </a:cubicBezTo>
                  <a:cubicBezTo>
                    <a:pt x="2082800" y="1164167"/>
                    <a:pt x="2241550" y="1085850"/>
                    <a:pt x="2241550" y="1085850"/>
                  </a:cubicBezTo>
                  <a:cubicBezTo>
                    <a:pt x="2323042" y="1044575"/>
                    <a:pt x="2405592" y="991658"/>
                    <a:pt x="2489200" y="958850"/>
                  </a:cubicBezTo>
                  <a:cubicBezTo>
                    <a:pt x="2572808" y="926042"/>
                    <a:pt x="2661709" y="934508"/>
                    <a:pt x="2743200" y="889000"/>
                  </a:cubicBezTo>
                  <a:cubicBezTo>
                    <a:pt x="2824691" y="843492"/>
                    <a:pt x="2895600" y="735542"/>
                    <a:pt x="2978150" y="685800"/>
                  </a:cubicBezTo>
                  <a:cubicBezTo>
                    <a:pt x="3060700" y="636058"/>
                    <a:pt x="3153833" y="619125"/>
                    <a:pt x="3238500" y="590550"/>
                  </a:cubicBezTo>
                  <a:cubicBezTo>
                    <a:pt x="3323167" y="561975"/>
                    <a:pt x="3402542" y="534458"/>
                    <a:pt x="3486150" y="514350"/>
                  </a:cubicBezTo>
                  <a:cubicBezTo>
                    <a:pt x="3569758" y="494242"/>
                    <a:pt x="3657600" y="491067"/>
                    <a:pt x="3740150" y="469900"/>
                  </a:cubicBezTo>
                  <a:cubicBezTo>
                    <a:pt x="3822700" y="448733"/>
                    <a:pt x="3897842" y="401108"/>
                    <a:pt x="3981450" y="387350"/>
                  </a:cubicBezTo>
                  <a:cubicBezTo>
                    <a:pt x="4065058" y="373592"/>
                    <a:pt x="4160308" y="395817"/>
                    <a:pt x="4241800" y="387350"/>
                  </a:cubicBezTo>
                  <a:cubicBezTo>
                    <a:pt x="4323292" y="378883"/>
                    <a:pt x="4389967" y="352425"/>
                    <a:pt x="4470400" y="336550"/>
                  </a:cubicBezTo>
                  <a:cubicBezTo>
                    <a:pt x="4550833" y="320675"/>
                    <a:pt x="4641850" y="303742"/>
                    <a:pt x="4724400" y="292100"/>
                  </a:cubicBezTo>
                  <a:cubicBezTo>
                    <a:pt x="4806950" y="280458"/>
                    <a:pt x="4883150" y="273050"/>
                    <a:pt x="4965700" y="266700"/>
                  </a:cubicBezTo>
                  <a:cubicBezTo>
                    <a:pt x="5048250" y="260350"/>
                    <a:pt x="5133975" y="270933"/>
                    <a:pt x="5219700" y="254000"/>
                  </a:cubicBezTo>
                  <a:cubicBezTo>
                    <a:pt x="5305425" y="237067"/>
                    <a:pt x="5399617" y="191558"/>
                    <a:pt x="5480050" y="165100"/>
                  </a:cubicBezTo>
                  <a:cubicBezTo>
                    <a:pt x="5560483" y="138642"/>
                    <a:pt x="5622925" y="118533"/>
                    <a:pt x="5702300" y="95250"/>
                  </a:cubicBezTo>
                  <a:cubicBezTo>
                    <a:pt x="5781675" y="71967"/>
                    <a:pt x="5874808" y="41275"/>
                    <a:pt x="5956300" y="25400"/>
                  </a:cubicBezTo>
                  <a:cubicBezTo>
                    <a:pt x="6037792" y="9525"/>
                    <a:pt x="6191250" y="0"/>
                    <a:pt x="6191250" y="0"/>
                  </a:cubicBezTo>
                </a:path>
              </a:pathLst>
            </a:custGeom>
            <a:ln w="38100" cap="flat" cmpd="sng" algn="ctr">
              <a:solidFill>
                <a:srgbClr val="FF1AFF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 rot="20764687">
              <a:off x="13969400" y="4211799"/>
              <a:ext cx="2872753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5">
                      <a:lumMod val="75000"/>
                    </a:schemeClr>
                  </a:solidFill>
                </a:rPr>
                <a:t>Eichner &amp; Ferrari BMVC09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 rot="19879774">
              <a:off x="12734795" y="2480988"/>
              <a:ext cx="2087671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3366FF"/>
                  </a:solidFill>
                </a:rPr>
                <a:t>CPS</a:t>
              </a:r>
              <a:endParaRPr lang="en-US" dirty="0">
                <a:solidFill>
                  <a:srgbClr val="3366FF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 rot="19851828">
              <a:off x="11172519" y="3238494"/>
              <a:ext cx="1456004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Elbow Tracking Tree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 rot="21261420">
              <a:off x="13633955" y="1020648"/>
              <a:ext cx="2723636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2DFF"/>
                  </a:solidFill>
                </a:rPr>
                <a:t>Single Frame Agreement</a:t>
              </a:r>
              <a:endParaRPr lang="en-US" dirty="0">
                <a:solidFill>
                  <a:srgbClr val="FF2DFF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 rot="19745882">
              <a:off x="10898735" y="2008589"/>
              <a:ext cx="2933185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6600"/>
                  </a:solidFill>
                </a:rPr>
                <a:t>Single Variable Agreement</a:t>
              </a:r>
              <a:endParaRPr lang="en-US" dirty="0">
                <a:solidFill>
                  <a:srgbClr val="FF6600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1005647" y="6046916"/>
              <a:ext cx="517496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15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2385024" y="6046916"/>
              <a:ext cx="585011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25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3764402" y="6046916"/>
              <a:ext cx="522920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30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5143779" y="6046916"/>
              <a:ext cx="511505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35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6523156" y="6046916"/>
              <a:ext cx="507005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40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0689202" y="5581971"/>
              <a:ext cx="469590" cy="369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20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689202" y="4881354"/>
              <a:ext cx="469590" cy="369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30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689202" y="4180734"/>
              <a:ext cx="469590" cy="369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40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0689202" y="3480116"/>
              <a:ext cx="469590" cy="369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50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0689202" y="2779496"/>
              <a:ext cx="469590" cy="369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60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689202" y="2078876"/>
              <a:ext cx="469590" cy="369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70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0689202" y="1378257"/>
              <a:ext cx="469590" cy="369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80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0689202" y="677638"/>
              <a:ext cx="469591" cy="369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90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 rot="19800000">
              <a:off x="12066688" y="2286703"/>
              <a:ext cx="2157998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3366FF"/>
                  </a:solidFill>
                </a:rPr>
                <a:t>Dual Decomposition</a:t>
              </a:r>
              <a:endParaRPr lang="en-US" dirty="0">
                <a:solidFill>
                  <a:srgbClr val="3366FF"/>
                </a:solidFill>
              </a:endParaRPr>
            </a:p>
          </p:txBody>
        </p:sp>
        <p:sp>
          <p:nvSpPr>
            <p:cNvPr id="82" name="Freeform 81"/>
            <p:cNvSpPr/>
            <p:nvPr/>
          </p:nvSpPr>
          <p:spPr>
            <a:xfrm>
              <a:off x="11159575" y="2258473"/>
              <a:ext cx="5551336" cy="3154226"/>
            </a:xfrm>
            <a:custGeom>
              <a:avLst/>
              <a:gdLst>
                <a:gd name="connsiteX0" fmla="*/ 0 w 5290207"/>
                <a:gd name="connsiteY0" fmla="*/ 3415862 h 3415862"/>
                <a:gd name="connsiteX1" fmla="*/ 70069 w 5290207"/>
                <a:gd name="connsiteY1" fmla="*/ 3372069 h 3415862"/>
                <a:gd name="connsiteX2" fmla="*/ 140138 w 5290207"/>
                <a:gd name="connsiteY2" fmla="*/ 3328276 h 3415862"/>
                <a:gd name="connsiteX3" fmla="*/ 218966 w 5290207"/>
                <a:gd name="connsiteY3" fmla="*/ 3293241 h 3415862"/>
                <a:gd name="connsiteX4" fmla="*/ 289035 w 5290207"/>
                <a:gd name="connsiteY4" fmla="*/ 3258207 h 3415862"/>
                <a:gd name="connsiteX5" fmla="*/ 376621 w 5290207"/>
                <a:gd name="connsiteY5" fmla="*/ 3214414 h 3415862"/>
                <a:gd name="connsiteX6" fmla="*/ 464207 w 5290207"/>
                <a:gd name="connsiteY6" fmla="*/ 3170621 h 3415862"/>
                <a:gd name="connsiteX7" fmla="*/ 551793 w 5290207"/>
                <a:gd name="connsiteY7" fmla="*/ 3118069 h 3415862"/>
                <a:gd name="connsiteX8" fmla="*/ 630621 w 5290207"/>
                <a:gd name="connsiteY8" fmla="*/ 3083034 h 3415862"/>
                <a:gd name="connsiteX9" fmla="*/ 700690 w 5290207"/>
                <a:gd name="connsiteY9" fmla="*/ 3012965 h 3415862"/>
                <a:gd name="connsiteX10" fmla="*/ 770759 w 5290207"/>
                <a:gd name="connsiteY10" fmla="*/ 2969172 h 3415862"/>
                <a:gd name="connsiteX11" fmla="*/ 840828 w 5290207"/>
                <a:gd name="connsiteY11" fmla="*/ 2907862 h 3415862"/>
                <a:gd name="connsiteX12" fmla="*/ 919655 w 5290207"/>
                <a:gd name="connsiteY12" fmla="*/ 2846552 h 3415862"/>
                <a:gd name="connsiteX13" fmla="*/ 989724 w 5290207"/>
                <a:gd name="connsiteY13" fmla="*/ 2785241 h 3415862"/>
                <a:gd name="connsiteX14" fmla="*/ 1059793 w 5290207"/>
                <a:gd name="connsiteY14" fmla="*/ 2741448 h 3415862"/>
                <a:gd name="connsiteX15" fmla="*/ 1138621 w 5290207"/>
                <a:gd name="connsiteY15" fmla="*/ 2697655 h 3415862"/>
                <a:gd name="connsiteX16" fmla="*/ 1226207 w 5290207"/>
                <a:gd name="connsiteY16" fmla="*/ 2636345 h 3415862"/>
                <a:gd name="connsiteX17" fmla="*/ 1296276 w 5290207"/>
                <a:gd name="connsiteY17" fmla="*/ 2610069 h 3415862"/>
                <a:gd name="connsiteX18" fmla="*/ 1375104 w 5290207"/>
                <a:gd name="connsiteY18" fmla="*/ 2557517 h 3415862"/>
                <a:gd name="connsiteX19" fmla="*/ 1488966 w 5290207"/>
                <a:gd name="connsiteY19" fmla="*/ 2487448 h 3415862"/>
                <a:gd name="connsiteX20" fmla="*/ 1550276 w 5290207"/>
                <a:gd name="connsiteY20" fmla="*/ 2452414 h 3415862"/>
                <a:gd name="connsiteX21" fmla="*/ 1629104 w 5290207"/>
                <a:gd name="connsiteY21" fmla="*/ 2391103 h 3415862"/>
                <a:gd name="connsiteX22" fmla="*/ 1690414 w 5290207"/>
                <a:gd name="connsiteY22" fmla="*/ 2356069 h 3415862"/>
                <a:gd name="connsiteX23" fmla="*/ 1778000 w 5290207"/>
                <a:gd name="connsiteY23" fmla="*/ 2294758 h 3415862"/>
                <a:gd name="connsiteX24" fmla="*/ 1839311 w 5290207"/>
                <a:gd name="connsiteY24" fmla="*/ 2259724 h 3415862"/>
                <a:gd name="connsiteX25" fmla="*/ 1918138 w 5290207"/>
                <a:gd name="connsiteY25" fmla="*/ 2198414 h 3415862"/>
                <a:gd name="connsiteX26" fmla="*/ 1988207 w 5290207"/>
                <a:gd name="connsiteY26" fmla="*/ 2145862 h 3415862"/>
                <a:gd name="connsiteX27" fmla="*/ 2084552 w 5290207"/>
                <a:gd name="connsiteY27" fmla="*/ 2093310 h 3415862"/>
                <a:gd name="connsiteX28" fmla="*/ 2172138 w 5290207"/>
                <a:gd name="connsiteY28" fmla="*/ 2058276 h 3415862"/>
                <a:gd name="connsiteX29" fmla="*/ 2233449 w 5290207"/>
                <a:gd name="connsiteY29" fmla="*/ 1988207 h 3415862"/>
                <a:gd name="connsiteX30" fmla="*/ 2312276 w 5290207"/>
                <a:gd name="connsiteY30" fmla="*/ 1944414 h 3415862"/>
                <a:gd name="connsiteX31" fmla="*/ 2382345 w 5290207"/>
                <a:gd name="connsiteY31" fmla="*/ 1874345 h 3415862"/>
                <a:gd name="connsiteX32" fmla="*/ 2452414 w 5290207"/>
                <a:gd name="connsiteY32" fmla="*/ 1821793 h 3415862"/>
                <a:gd name="connsiteX33" fmla="*/ 2513724 w 5290207"/>
                <a:gd name="connsiteY33" fmla="*/ 1742965 h 3415862"/>
                <a:gd name="connsiteX34" fmla="*/ 2575035 w 5290207"/>
                <a:gd name="connsiteY34" fmla="*/ 1690414 h 3415862"/>
                <a:gd name="connsiteX35" fmla="*/ 2645104 w 5290207"/>
                <a:gd name="connsiteY35" fmla="*/ 1620345 h 3415862"/>
                <a:gd name="connsiteX36" fmla="*/ 2706414 w 5290207"/>
                <a:gd name="connsiteY36" fmla="*/ 1541517 h 3415862"/>
                <a:gd name="connsiteX37" fmla="*/ 2758966 w 5290207"/>
                <a:gd name="connsiteY37" fmla="*/ 1497724 h 3415862"/>
                <a:gd name="connsiteX38" fmla="*/ 2820276 w 5290207"/>
                <a:gd name="connsiteY38" fmla="*/ 1418896 h 3415862"/>
                <a:gd name="connsiteX39" fmla="*/ 2881587 w 5290207"/>
                <a:gd name="connsiteY39" fmla="*/ 1348827 h 3415862"/>
                <a:gd name="connsiteX40" fmla="*/ 2951655 w 5290207"/>
                <a:gd name="connsiteY40" fmla="*/ 1296276 h 3415862"/>
                <a:gd name="connsiteX41" fmla="*/ 3039242 w 5290207"/>
                <a:gd name="connsiteY41" fmla="*/ 1243724 h 3415862"/>
                <a:gd name="connsiteX42" fmla="*/ 3126828 w 5290207"/>
                <a:gd name="connsiteY42" fmla="*/ 1199931 h 3415862"/>
                <a:gd name="connsiteX43" fmla="*/ 3179380 w 5290207"/>
                <a:gd name="connsiteY43" fmla="*/ 1138621 h 3415862"/>
                <a:gd name="connsiteX44" fmla="*/ 3258207 w 5290207"/>
                <a:gd name="connsiteY44" fmla="*/ 1094827 h 3415862"/>
                <a:gd name="connsiteX45" fmla="*/ 3337035 w 5290207"/>
                <a:gd name="connsiteY45" fmla="*/ 1016000 h 3415862"/>
                <a:gd name="connsiteX46" fmla="*/ 3398345 w 5290207"/>
                <a:gd name="connsiteY46" fmla="*/ 972207 h 3415862"/>
                <a:gd name="connsiteX47" fmla="*/ 3468414 w 5290207"/>
                <a:gd name="connsiteY47" fmla="*/ 910896 h 3415862"/>
                <a:gd name="connsiteX48" fmla="*/ 3547242 w 5290207"/>
                <a:gd name="connsiteY48" fmla="*/ 867103 h 3415862"/>
                <a:gd name="connsiteX49" fmla="*/ 3617311 w 5290207"/>
                <a:gd name="connsiteY49" fmla="*/ 805793 h 3415862"/>
                <a:gd name="connsiteX50" fmla="*/ 3713655 w 5290207"/>
                <a:gd name="connsiteY50" fmla="*/ 753241 h 3415862"/>
                <a:gd name="connsiteX51" fmla="*/ 3774966 w 5290207"/>
                <a:gd name="connsiteY51" fmla="*/ 700690 h 3415862"/>
                <a:gd name="connsiteX52" fmla="*/ 3880069 w 5290207"/>
                <a:gd name="connsiteY52" fmla="*/ 674414 h 3415862"/>
                <a:gd name="connsiteX53" fmla="*/ 3950138 w 5290207"/>
                <a:gd name="connsiteY53" fmla="*/ 648138 h 3415862"/>
                <a:gd name="connsiteX54" fmla="*/ 4028966 w 5290207"/>
                <a:gd name="connsiteY54" fmla="*/ 604345 h 3415862"/>
                <a:gd name="connsiteX55" fmla="*/ 4099035 w 5290207"/>
                <a:gd name="connsiteY55" fmla="*/ 543034 h 3415862"/>
                <a:gd name="connsiteX56" fmla="*/ 4195380 w 5290207"/>
                <a:gd name="connsiteY56" fmla="*/ 481724 h 3415862"/>
                <a:gd name="connsiteX57" fmla="*/ 4265449 w 5290207"/>
                <a:gd name="connsiteY57" fmla="*/ 446690 h 3415862"/>
                <a:gd name="connsiteX58" fmla="*/ 4344276 w 5290207"/>
                <a:gd name="connsiteY58" fmla="*/ 420414 h 3415862"/>
                <a:gd name="connsiteX59" fmla="*/ 4440621 w 5290207"/>
                <a:gd name="connsiteY59" fmla="*/ 367862 h 3415862"/>
                <a:gd name="connsiteX60" fmla="*/ 4536966 w 5290207"/>
                <a:gd name="connsiteY60" fmla="*/ 341586 h 3415862"/>
                <a:gd name="connsiteX61" fmla="*/ 4607035 w 5290207"/>
                <a:gd name="connsiteY61" fmla="*/ 280276 h 3415862"/>
                <a:gd name="connsiteX62" fmla="*/ 4694621 w 5290207"/>
                <a:gd name="connsiteY62" fmla="*/ 254000 h 3415862"/>
                <a:gd name="connsiteX63" fmla="*/ 4755931 w 5290207"/>
                <a:gd name="connsiteY63" fmla="*/ 227724 h 3415862"/>
                <a:gd name="connsiteX64" fmla="*/ 4861035 w 5290207"/>
                <a:gd name="connsiteY64" fmla="*/ 157655 h 3415862"/>
                <a:gd name="connsiteX65" fmla="*/ 4957380 w 5290207"/>
                <a:gd name="connsiteY65" fmla="*/ 157655 h 3415862"/>
                <a:gd name="connsiteX66" fmla="*/ 5062483 w 5290207"/>
                <a:gd name="connsiteY66" fmla="*/ 122621 h 3415862"/>
                <a:gd name="connsiteX67" fmla="*/ 5141311 w 5290207"/>
                <a:gd name="connsiteY67" fmla="*/ 87586 h 3415862"/>
                <a:gd name="connsiteX68" fmla="*/ 5290207 w 5290207"/>
                <a:gd name="connsiteY68" fmla="*/ 0 h 3415862"/>
                <a:gd name="connsiteX69" fmla="*/ 5290207 w 5290207"/>
                <a:gd name="connsiteY69" fmla="*/ 0 h 3415862"/>
                <a:gd name="connsiteX70" fmla="*/ 5290207 w 5290207"/>
                <a:gd name="connsiteY70" fmla="*/ 0 h 3415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5290207" h="3415862">
                  <a:moveTo>
                    <a:pt x="0" y="3415862"/>
                  </a:moveTo>
                  <a:lnTo>
                    <a:pt x="70069" y="3372069"/>
                  </a:lnTo>
                  <a:cubicBezTo>
                    <a:pt x="93425" y="3357471"/>
                    <a:pt x="115322" y="3341414"/>
                    <a:pt x="140138" y="3328276"/>
                  </a:cubicBezTo>
                  <a:cubicBezTo>
                    <a:pt x="164954" y="3315138"/>
                    <a:pt x="194150" y="3304919"/>
                    <a:pt x="218966" y="3293241"/>
                  </a:cubicBezTo>
                  <a:cubicBezTo>
                    <a:pt x="243782" y="3281563"/>
                    <a:pt x="289035" y="3258207"/>
                    <a:pt x="289035" y="3258207"/>
                  </a:cubicBezTo>
                  <a:lnTo>
                    <a:pt x="376621" y="3214414"/>
                  </a:lnTo>
                  <a:cubicBezTo>
                    <a:pt x="405816" y="3199816"/>
                    <a:pt x="435012" y="3186678"/>
                    <a:pt x="464207" y="3170621"/>
                  </a:cubicBezTo>
                  <a:cubicBezTo>
                    <a:pt x="493402" y="3154564"/>
                    <a:pt x="524057" y="3132667"/>
                    <a:pt x="551793" y="3118069"/>
                  </a:cubicBezTo>
                  <a:cubicBezTo>
                    <a:pt x="579529" y="3103471"/>
                    <a:pt x="605805" y="3100551"/>
                    <a:pt x="630621" y="3083034"/>
                  </a:cubicBezTo>
                  <a:cubicBezTo>
                    <a:pt x="655437" y="3065517"/>
                    <a:pt x="677334" y="3031942"/>
                    <a:pt x="700690" y="3012965"/>
                  </a:cubicBezTo>
                  <a:cubicBezTo>
                    <a:pt x="724046" y="2993988"/>
                    <a:pt x="747403" y="2986689"/>
                    <a:pt x="770759" y="2969172"/>
                  </a:cubicBezTo>
                  <a:cubicBezTo>
                    <a:pt x="794115" y="2951655"/>
                    <a:pt x="816012" y="2928299"/>
                    <a:pt x="840828" y="2907862"/>
                  </a:cubicBezTo>
                  <a:cubicBezTo>
                    <a:pt x="865644" y="2887425"/>
                    <a:pt x="894839" y="2866989"/>
                    <a:pt x="919655" y="2846552"/>
                  </a:cubicBezTo>
                  <a:cubicBezTo>
                    <a:pt x="944471" y="2826115"/>
                    <a:pt x="966368" y="2802758"/>
                    <a:pt x="989724" y="2785241"/>
                  </a:cubicBezTo>
                  <a:cubicBezTo>
                    <a:pt x="1013080" y="2767724"/>
                    <a:pt x="1034977" y="2756046"/>
                    <a:pt x="1059793" y="2741448"/>
                  </a:cubicBezTo>
                  <a:cubicBezTo>
                    <a:pt x="1084609" y="2726850"/>
                    <a:pt x="1110885" y="2715172"/>
                    <a:pt x="1138621" y="2697655"/>
                  </a:cubicBezTo>
                  <a:cubicBezTo>
                    <a:pt x="1166357" y="2680138"/>
                    <a:pt x="1199931" y="2650943"/>
                    <a:pt x="1226207" y="2636345"/>
                  </a:cubicBezTo>
                  <a:cubicBezTo>
                    <a:pt x="1252483" y="2621747"/>
                    <a:pt x="1271460" y="2623207"/>
                    <a:pt x="1296276" y="2610069"/>
                  </a:cubicBezTo>
                  <a:cubicBezTo>
                    <a:pt x="1321092" y="2596931"/>
                    <a:pt x="1342989" y="2577954"/>
                    <a:pt x="1375104" y="2557517"/>
                  </a:cubicBezTo>
                  <a:cubicBezTo>
                    <a:pt x="1407219" y="2537080"/>
                    <a:pt x="1459771" y="2504965"/>
                    <a:pt x="1488966" y="2487448"/>
                  </a:cubicBezTo>
                  <a:cubicBezTo>
                    <a:pt x="1518161" y="2469931"/>
                    <a:pt x="1526920" y="2468472"/>
                    <a:pt x="1550276" y="2452414"/>
                  </a:cubicBezTo>
                  <a:cubicBezTo>
                    <a:pt x="1573632" y="2436357"/>
                    <a:pt x="1605748" y="2407161"/>
                    <a:pt x="1629104" y="2391103"/>
                  </a:cubicBezTo>
                  <a:cubicBezTo>
                    <a:pt x="1652460" y="2375046"/>
                    <a:pt x="1665598" y="2372127"/>
                    <a:pt x="1690414" y="2356069"/>
                  </a:cubicBezTo>
                  <a:cubicBezTo>
                    <a:pt x="1715230" y="2340011"/>
                    <a:pt x="1753184" y="2310816"/>
                    <a:pt x="1778000" y="2294758"/>
                  </a:cubicBezTo>
                  <a:cubicBezTo>
                    <a:pt x="1802816" y="2278701"/>
                    <a:pt x="1815955" y="2275781"/>
                    <a:pt x="1839311" y="2259724"/>
                  </a:cubicBezTo>
                  <a:cubicBezTo>
                    <a:pt x="1862667" y="2243667"/>
                    <a:pt x="1893322" y="2217391"/>
                    <a:pt x="1918138" y="2198414"/>
                  </a:cubicBezTo>
                  <a:cubicBezTo>
                    <a:pt x="1942954" y="2179437"/>
                    <a:pt x="1960471" y="2163379"/>
                    <a:pt x="1988207" y="2145862"/>
                  </a:cubicBezTo>
                  <a:cubicBezTo>
                    <a:pt x="2015943" y="2128345"/>
                    <a:pt x="2053897" y="2107908"/>
                    <a:pt x="2084552" y="2093310"/>
                  </a:cubicBezTo>
                  <a:cubicBezTo>
                    <a:pt x="2115207" y="2078712"/>
                    <a:pt x="2147322" y="2075793"/>
                    <a:pt x="2172138" y="2058276"/>
                  </a:cubicBezTo>
                  <a:cubicBezTo>
                    <a:pt x="2196954" y="2040759"/>
                    <a:pt x="2210093" y="2007184"/>
                    <a:pt x="2233449" y="1988207"/>
                  </a:cubicBezTo>
                  <a:cubicBezTo>
                    <a:pt x="2256805" y="1969230"/>
                    <a:pt x="2287460" y="1963391"/>
                    <a:pt x="2312276" y="1944414"/>
                  </a:cubicBezTo>
                  <a:cubicBezTo>
                    <a:pt x="2337092" y="1925437"/>
                    <a:pt x="2358989" y="1894782"/>
                    <a:pt x="2382345" y="1874345"/>
                  </a:cubicBezTo>
                  <a:cubicBezTo>
                    <a:pt x="2405701" y="1853908"/>
                    <a:pt x="2430518" y="1843690"/>
                    <a:pt x="2452414" y="1821793"/>
                  </a:cubicBezTo>
                  <a:cubicBezTo>
                    <a:pt x="2474310" y="1799896"/>
                    <a:pt x="2493287" y="1764861"/>
                    <a:pt x="2513724" y="1742965"/>
                  </a:cubicBezTo>
                  <a:cubicBezTo>
                    <a:pt x="2534161" y="1721069"/>
                    <a:pt x="2553138" y="1710851"/>
                    <a:pt x="2575035" y="1690414"/>
                  </a:cubicBezTo>
                  <a:cubicBezTo>
                    <a:pt x="2596932" y="1669977"/>
                    <a:pt x="2623208" y="1645161"/>
                    <a:pt x="2645104" y="1620345"/>
                  </a:cubicBezTo>
                  <a:cubicBezTo>
                    <a:pt x="2667000" y="1595529"/>
                    <a:pt x="2687437" y="1561954"/>
                    <a:pt x="2706414" y="1541517"/>
                  </a:cubicBezTo>
                  <a:cubicBezTo>
                    <a:pt x="2725391" y="1521080"/>
                    <a:pt x="2739989" y="1518161"/>
                    <a:pt x="2758966" y="1497724"/>
                  </a:cubicBezTo>
                  <a:cubicBezTo>
                    <a:pt x="2777943" y="1477287"/>
                    <a:pt x="2799839" y="1443712"/>
                    <a:pt x="2820276" y="1418896"/>
                  </a:cubicBezTo>
                  <a:cubicBezTo>
                    <a:pt x="2840713" y="1394080"/>
                    <a:pt x="2859691" y="1369264"/>
                    <a:pt x="2881587" y="1348827"/>
                  </a:cubicBezTo>
                  <a:cubicBezTo>
                    <a:pt x="2903483" y="1328390"/>
                    <a:pt x="2925379" y="1313793"/>
                    <a:pt x="2951655" y="1296276"/>
                  </a:cubicBezTo>
                  <a:cubicBezTo>
                    <a:pt x="2977931" y="1278759"/>
                    <a:pt x="3010047" y="1259782"/>
                    <a:pt x="3039242" y="1243724"/>
                  </a:cubicBezTo>
                  <a:cubicBezTo>
                    <a:pt x="3068438" y="1227667"/>
                    <a:pt x="3103472" y="1217448"/>
                    <a:pt x="3126828" y="1199931"/>
                  </a:cubicBezTo>
                  <a:cubicBezTo>
                    <a:pt x="3150184" y="1182414"/>
                    <a:pt x="3157483" y="1156138"/>
                    <a:pt x="3179380" y="1138621"/>
                  </a:cubicBezTo>
                  <a:cubicBezTo>
                    <a:pt x="3201277" y="1121104"/>
                    <a:pt x="3231931" y="1115264"/>
                    <a:pt x="3258207" y="1094827"/>
                  </a:cubicBezTo>
                  <a:cubicBezTo>
                    <a:pt x="3284483" y="1074390"/>
                    <a:pt x="3313679" y="1036437"/>
                    <a:pt x="3337035" y="1016000"/>
                  </a:cubicBezTo>
                  <a:cubicBezTo>
                    <a:pt x="3360391" y="995563"/>
                    <a:pt x="3376448" y="989724"/>
                    <a:pt x="3398345" y="972207"/>
                  </a:cubicBezTo>
                  <a:cubicBezTo>
                    <a:pt x="3420242" y="954690"/>
                    <a:pt x="3443598" y="928413"/>
                    <a:pt x="3468414" y="910896"/>
                  </a:cubicBezTo>
                  <a:cubicBezTo>
                    <a:pt x="3493230" y="893379"/>
                    <a:pt x="3522426" y="884620"/>
                    <a:pt x="3547242" y="867103"/>
                  </a:cubicBezTo>
                  <a:cubicBezTo>
                    <a:pt x="3572058" y="849586"/>
                    <a:pt x="3589576" y="824770"/>
                    <a:pt x="3617311" y="805793"/>
                  </a:cubicBezTo>
                  <a:cubicBezTo>
                    <a:pt x="3645046" y="786816"/>
                    <a:pt x="3687379" y="770758"/>
                    <a:pt x="3713655" y="753241"/>
                  </a:cubicBezTo>
                  <a:cubicBezTo>
                    <a:pt x="3739931" y="735724"/>
                    <a:pt x="3747230" y="713828"/>
                    <a:pt x="3774966" y="700690"/>
                  </a:cubicBezTo>
                  <a:cubicBezTo>
                    <a:pt x="3802702" y="687552"/>
                    <a:pt x="3850874" y="683173"/>
                    <a:pt x="3880069" y="674414"/>
                  </a:cubicBezTo>
                  <a:cubicBezTo>
                    <a:pt x="3909264" y="665655"/>
                    <a:pt x="3925322" y="659816"/>
                    <a:pt x="3950138" y="648138"/>
                  </a:cubicBezTo>
                  <a:cubicBezTo>
                    <a:pt x="3974954" y="636460"/>
                    <a:pt x="4004150" y="621862"/>
                    <a:pt x="4028966" y="604345"/>
                  </a:cubicBezTo>
                  <a:cubicBezTo>
                    <a:pt x="4053782" y="586828"/>
                    <a:pt x="4071299" y="563471"/>
                    <a:pt x="4099035" y="543034"/>
                  </a:cubicBezTo>
                  <a:cubicBezTo>
                    <a:pt x="4126771" y="522597"/>
                    <a:pt x="4167644" y="497781"/>
                    <a:pt x="4195380" y="481724"/>
                  </a:cubicBezTo>
                  <a:cubicBezTo>
                    <a:pt x="4223116" y="465667"/>
                    <a:pt x="4240633" y="456908"/>
                    <a:pt x="4265449" y="446690"/>
                  </a:cubicBezTo>
                  <a:cubicBezTo>
                    <a:pt x="4290265" y="436472"/>
                    <a:pt x="4315081" y="433552"/>
                    <a:pt x="4344276" y="420414"/>
                  </a:cubicBezTo>
                  <a:cubicBezTo>
                    <a:pt x="4373471" y="407276"/>
                    <a:pt x="4408506" y="381000"/>
                    <a:pt x="4440621" y="367862"/>
                  </a:cubicBezTo>
                  <a:cubicBezTo>
                    <a:pt x="4472736" y="354724"/>
                    <a:pt x="4509230" y="356184"/>
                    <a:pt x="4536966" y="341586"/>
                  </a:cubicBezTo>
                  <a:cubicBezTo>
                    <a:pt x="4564702" y="326988"/>
                    <a:pt x="4580759" y="294874"/>
                    <a:pt x="4607035" y="280276"/>
                  </a:cubicBezTo>
                  <a:cubicBezTo>
                    <a:pt x="4633311" y="265678"/>
                    <a:pt x="4669805" y="262759"/>
                    <a:pt x="4694621" y="254000"/>
                  </a:cubicBezTo>
                  <a:cubicBezTo>
                    <a:pt x="4719437" y="245241"/>
                    <a:pt x="4728195" y="243781"/>
                    <a:pt x="4755931" y="227724"/>
                  </a:cubicBezTo>
                  <a:cubicBezTo>
                    <a:pt x="4783667" y="211667"/>
                    <a:pt x="4827460" y="169333"/>
                    <a:pt x="4861035" y="157655"/>
                  </a:cubicBezTo>
                  <a:cubicBezTo>
                    <a:pt x="4894610" y="145977"/>
                    <a:pt x="4923805" y="163494"/>
                    <a:pt x="4957380" y="157655"/>
                  </a:cubicBezTo>
                  <a:cubicBezTo>
                    <a:pt x="4990955" y="151816"/>
                    <a:pt x="5031828" y="134299"/>
                    <a:pt x="5062483" y="122621"/>
                  </a:cubicBezTo>
                  <a:cubicBezTo>
                    <a:pt x="5093138" y="110943"/>
                    <a:pt x="5103357" y="108023"/>
                    <a:pt x="5141311" y="87586"/>
                  </a:cubicBezTo>
                  <a:cubicBezTo>
                    <a:pt x="5179265" y="67149"/>
                    <a:pt x="5290207" y="0"/>
                    <a:pt x="5290207" y="0"/>
                  </a:cubicBezTo>
                  <a:lnTo>
                    <a:pt x="5290207" y="0"/>
                  </a:lnTo>
                  <a:lnTo>
                    <a:pt x="5290207" y="0"/>
                  </a:lnTo>
                </a:path>
              </a:pathLst>
            </a:custGeom>
            <a:ln w="38100" cap="flat" cmpd="sng" algn="ctr">
              <a:solidFill>
                <a:srgbClr val="36B649"/>
              </a:solidFill>
              <a:prstDash val="sysDash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 rot="20028125">
              <a:off x="13916769" y="2927058"/>
              <a:ext cx="2787166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3"/>
                  </a:solidFill>
                </a:rPr>
                <a:t>Yang &amp; Ramanan CVPR2011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2320065" y="279357"/>
              <a:ext cx="3534723" cy="5078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2700" dirty="0" err="1" smtClean="0">
                  <a:solidFill>
                    <a:srgbClr val="000000"/>
                  </a:solidFill>
                </a:rPr>
                <a:t>elb</a:t>
              </a:r>
              <a:r>
                <a:rPr lang="en-US" sz="2700" dirty="0" smtClean="0">
                  <a:solidFill>
                    <a:srgbClr val="000000"/>
                  </a:solidFill>
                </a:rPr>
                <a:t> accuracy, </a:t>
              </a:r>
              <a:r>
                <a:rPr lang="en-US" sz="2700" dirty="0" err="1" smtClean="0">
                  <a:solidFill>
                    <a:srgbClr val="000000"/>
                  </a:solidFill>
                </a:rPr>
                <a:t>VideoPose</a:t>
              </a:r>
              <a:endParaRPr lang="en-US" sz="2700" dirty="0" smtClean="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8947042" y="-1"/>
            <a:ext cx="4463276" cy="3431835"/>
            <a:chOff x="2723224" y="2277806"/>
            <a:chExt cx="4802752" cy="4474919"/>
          </a:xfrm>
        </p:grpSpPr>
        <p:pic>
          <p:nvPicPr>
            <p:cNvPr id="4" name="Picture 3" descr="Screen shot 2012-04-12 at 16.35.13 PM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23224" y="2277806"/>
              <a:ext cx="4802752" cy="4474919"/>
            </a:xfrm>
            <a:prstGeom prst="rect">
              <a:avLst/>
            </a:prstGeom>
          </p:spPr>
        </p:pic>
        <p:pic>
          <p:nvPicPr>
            <p:cNvPr id="5" name="Picture 4" descr="Screen shot 2012-04-12 at 16.36.16 PM.png"/>
            <p:cNvPicPr>
              <a:picLocks noChangeAspect="1"/>
            </p:cNvPicPr>
            <p:nvPr/>
          </p:nvPicPr>
          <p:blipFill>
            <a:blip r:embed="rId3"/>
            <a:srcRect l="6906" t="2859" r="79919" b="59413"/>
            <a:stretch>
              <a:fillRect/>
            </a:stretch>
          </p:blipFill>
          <p:spPr>
            <a:xfrm>
              <a:off x="4751520" y="3945486"/>
              <a:ext cx="315664" cy="64213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992011" y="2916744"/>
              <a:ext cx="319511" cy="642836"/>
            </a:xfrm>
            <a:prstGeom prst="rect">
              <a:avLst/>
            </a:prstGeom>
            <a:noFill/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749515" y="3946314"/>
              <a:ext cx="319511" cy="642836"/>
            </a:xfrm>
            <a:prstGeom prst="rect">
              <a:avLst/>
            </a:prstGeom>
            <a:noFill/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 descr="Screen shot 2012-04-12 at 16.48.06 PM.png"/>
          <p:cNvPicPr>
            <a:picLocks noChangeAspect="1"/>
          </p:cNvPicPr>
          <p:nvPr/>
        </p:nvPicPr>
        <p:blipFill>
          <a:blip r:embed="rId4"/>
          <a:srcRect l="1350"/>
          <a:stretch>
            <a:fillRect/>
          </a:stretch>
        </p:blipFill>
        <p:spPr>
          <a:xfrm>
            <a:off x="10968280" y="6858000"/>
            <a:ext cx="3454994" cy="32352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0862" y="7187287"/>
            <a:ext cx="3938878" cy="248771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8947042" y="3451678"/>
            <a:ext cx="4463281" cy="3371361"/>
            <a:chOff x="1850163" y="2391669"/>
            <a:chExt cx="4545141" cy="3585021"/>
          </a:xfrm>
        </p:grpSpPr>
        <p:pic>
          <p:nvPicPr>
            <p:cNvPr id="15" name="Picture 14" descr="Screen shot 2012-04-12 at 17.30.55 PM.png"/>
            <p:cNvPicPr>
              <a:picLocks noChangeAspect="1"/>
            </p:cNvPicPr>
            <p:nvPr/>
          </p:nvPicPr>
          <p:blipFill>
            <a:blip r:embed="rId6"/>
            <a:srcRect r="24449" b="15775"/>
            <a:stretch>
              <a:fillRect/>
            </a:stretch>
          </p:blipFill>
          <p:spPr>
            <a:xfrm>
              <a:off x="1850163" y="2391669"/>
              <a:ext cx="4545141" cy="3585021"/>
            </a:xfrm>
            <a:prstGeom prst="rect">
              <a:avLst/>
            </a:prstGeom>
          </p:spPr>
        </p:pic>
        <p:sp>
          <p:nvSpPr>
            <p:cNvPr id="16" name="Oval 15"/>
            <p:cNvSpPr/>
            <p:nvPr/>
          </p:nvSpPr>
          <p:spPr>
            <a:xfrm>
              <a:off x="2571413" y="2892940"/>
              <a:ext cx="940762" cy="940762"/>
            </a:xfrm>
            <a:prstGeom prst="ellipse">
              <a:avLst/>
            </a:prstGeom>
            <a:noFill/>
            <a:ln w="7302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697602" y="1110763"/>
            <a:ext cx="2071266" cy="1210307"/>
            <a:chOff x="6773194" y="861738"/>
            <a:chExt cx="2071266" cy="1210307"/>
          </a:xfrm>
        </p:grpSpPr>
        <p:sp>
          <p:nvSpPr>
            <p:cNvPr id="12" name="Left-Right Arrow 11"/>
            <p:cNvSpPr/>
            <p:nvPr/>
          </p:nvSpPr>
          <p:spPr>
            <a:xfrm>
              <a:off x="7347705" y="1587413"/>
              <a:ext cx="922244" cy="484632"/>
            </a:xfrm>
            <a:prstGeom prst="left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773194" y="861738"/>
              <a:ext cx="20712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image-</a:t>
              </a:r>
              <a:r>
                <a:rPr lang="en-US" i="1" dirty="0" smtClean="0"/>
                <a:t>independent </a:t>
              </a:r>
              <a:r>
                <a:rPr lang="en-US" dirty="0" smtClean="0"/>
                <a:t>pairwise scores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809309" y="4508919"/>
            <a:ext cx="1867694" cy="1256878"/>
            <a:chOff x="6930258" y="3628372"/>
            <a:chExt cx="1867694" cy="1256878"/>
          </a:xfrm>
        </p:grpSpPr>
        <p:sp>
          <p:nvSpPr>
            <p:cNvPr id="17" name="Left-Right Arrow 16"/>
            <p:cNvSpPr/>
            <p:nvPr/>
          </p:nvSpPr>
          <p:spPr>
            <a:xfrm>
              <a:off x="7402983" y="4400618"/>
              <a:ext cx="922244" cy="484632"/>
            </a:xfrm>
            <a:prstGeom prst="left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930258" y="3628372"/>
              <a:ext cx="18676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image-</a:t>
              </a:r>
              <a:r>
                <a:rPr lang="en-US" i="1" dirty="0" smtClean="0"/>
                <a:t>dependent</a:t>
              </a:r>
            </a:p>
            <a:p>
              <a:pPr algn="ctr"/>
              <a:r>
                <a:rPr lang="en-US" dirty="0" smtClean="0"/>
                <a:t>pairwise scores</a:t>
              </a:r>
              <a:endParaRPr lang="en-US" dirty="0"/>
            </a:p>
          </p:txBody>
        </p:sp>
      </p:grpSp>
      <p:pic>
        <p:nvPicPr>
          <p:cNvPr id="22" name="Picture 21" descr="puzzle1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3436" y="3505154"/>
            <a:ext cx="4549014" cy="3264408"/>
          </a:xfrm>
          <a:prstGeom prst="rect">
            <a:avLst/>
          </a:prstGeom>
        </p:spPr>
      </p:pic>
      <p:pic>
        <p:nvPicPr>
          <p:cNvPr id="23" name="Picture 22" descr="puzzle1.jpg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00000" contrast="100000"/>
          </a:blip>
          <a:stretch>
            <a:fillRect/>
          </a:stretch>
        </p:blipFill>
        <p:spPr>
          <a:xfrm>
            <a:off x="2196650" y="84249"/>
            <a:ext cx="4547518" cy="32633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 194"/>
          <p:cNvSpPr/>
          <p:nvPr/>
        </p:nvSpPr>
        <p:spPr>
          <a:xfrm>
            <a:off x="4874669" y="5301465"/>
            <a:ext cx="616484" cy="645559"/>
          </a:xfrm>
          <a:prstGeom prst="rect">
            <a:avLst/>
          </a:prstGeom>
          <a:solidFill>
            <a:srgbClr val="F58684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5495597" y="4677137"/>
            <a:ext cx="616484" cy="648986"/>
          </a:xfrm>
          <a:prstGeom prst="rect">
            <a:avLst/>
          </a:prstGeom>
          <a:solidFill>
            <a:srgbClr val="F58684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 rot="5400000">
            <a:off x="2688398" y="-23173"/>
            <a:ext cx="616484" cy="2514200"/>
          </a:xfrm>
          <a:prstGeom prst="rect">
            <a:avLst/>
          </a:prstGeom>
          <a:solidFill>
            <a:srgbClr val="F58684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 rot="10800000">
            <a:off x="3001084" y="301833"/>
            <a:ext cx="616484" cy="1880398"/>
          </a:xfrm>
          <a:prstGeom prst="rect">
            <a:avLst/>
          </a:prstGeom>
          <a:solidFill>
            <a:srgbClr val="F58684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1126445" y="3431911"/>
            <a:ext cx="616484" cy="1874006"/>
          </a:xfrm>
          <a:prstGeom prst="rect">
            <a:avLst/>
          </a:prstGeom>
          <a:solidFill>
            <a:srgbClr val="F58684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/>
          <p:nvPr/>
        </p:nvSpPr>
        <p:spPr>
          <a:xfrm rot="5400000">
            <a:off x="2376187" y="4065142"/>
            <a:ext cx="616484" cy="1874006"/>
          </a:xfrm>
          <a:prstGeom prst="rect">
            <a:avLst/>
          </a:prstGeom>
          <a:solidFill>
            <a:srgbClr val="F58684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/>
        </p:nvSpPr>
        <p:spPr>
          <a:xfrm>
            <a:off x="4870225" y="1553453"/>
            <a:ext cx="616484" cy="1874006"/>
          </a:xfrm>
          <a:prstGeom prst="rect">
            <a:avLst/>
          </a:prstGeom>
          <a:solidFill>
            <a:srgbClr val="F58684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8" name="Group 187"/>
          <p:cNvGrpSpPr/>
          <p:nvPr/>
        </p:nvGrpSpPr>
        <p:grpSpPr>
          <a:xfrm>
            <a:off x="497615" y="295895"/>
            <a:ext cx="6252535" cy="6271939"/>
            <a:chOff x="497615" y="295895"/>
            <a:chExt cx="6252535" cy="6271939"/>
          </a:xfrm>
        </p:grpSpPr>
        <p:grpSp>
          <p:nvGrpSpPr>
            <p:cNvPr id="152" name="Group 151"/>
            <p:cNvGrpSpPr/>
            <p:nvPr/>
          </p:nvGrpSpPr>
          <p:grpSpPr>
            <a:xfrm>
              <a:off x="497615" y="295895"/>
              <a:ext cx="1254570" cy="6267486"/>
              <a:chOff x="497615" y="295895"/>
              <a:chExt cx="1254570" cy="6267486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497615" y="295895"/>
                <a:ext cx="630468" cy="6266209"/>
                <a:chOff x="1373190" y="152600"/>
                <a:chExt cx="679619" cy="6754716"/>
              </a:xfrm>
            </p:grpSpPr>
            <p:grpSp>
              <p:nvGrpSpPr>
                <p:cNvPr id="15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5" name="Rectangle 4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" name="Rectangle 5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7" name="Rectangle 16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" name="Rectangle 17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" name="Group 19"/>
                <p:cNvGrpSpPr/>
                <p:nvPr/>
              </p:nvGrpSpPr>
              <p:grpSpPr>
                <a:xfrm>
                  <a:off x="1373190" y="2854525"/>
                  <a:ext cx="675175" cy="2701783"/>
                  <a:chOff x="1373190" y="152600"/>
                  <a:chExt cx="675175" cy="2701783"/>
                </a:xfrm>
              </p:grpSpPr>
              <p:grpSp>
                <p:nvGrpSpPr>
                  <p:cNvPr id="21" name="Group 14"/>
                  <p:cNvGrpSpPr/>
                  <p:nvPr/>
                </p:nvGrpSpPr>
                <p:grpSpPr>
                  <a:xfrm>
                    <a:off x="1373190" y="15260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25" name="Rectangle 24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" name="Rectangle 25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2" name="Group 15"/>
                  <p:cNvGrpSpPr/>
                  <p:nvPr/>
                </p:nvGrpSpPr>
                <p:grpSpPr>
                  <a:xfrm>
                    <a:off x="1373190" y="150515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23" name="Rectangle 22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" name="Rectangle 23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1377634" y="5558083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28" name="Rectangle 27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Rectangle 28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1" name="Group 30"/>
              <p:cNvGrpSpPr/>
              <p:nvPr/>
            </p:nvGrpSpPr>
            <p:grpSpPr>
              <a:xfrm>
                <a:off x="1121717" y="297172"/>
                <a:ext cx="630468" cy="6266209"/>
                <a:chOff x="1373190" y="152600"/>
                <a:chExt cx="679619" cy="6754716"/>
              </a:xfrm>
            </p:grpSpPr>
            <p:grpSp>
              <p:nvGrpSpPr>
                <p:cNvPr id="32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46" name="Rectangle 4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Rectangle 5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3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44" name="Rectangle 43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Rectangle 44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4" name="Group 19"/>
                <p:cNvGrpSpPr/>
                <p:nvPr/>
              </p:nvGrpSpPr>
              <p:grpSpPr>
                <a:xfrm>
                  <a:off x="1373190" y="2854525"/>
                  <a:ext cx="675175" cy="2701783"/>
                  <a:chOff x="1373190" y="152600"/>
                  <a:chExt cx="675175" cy="2701783"/>
                </a:xfrm>
              </p:grpSpPr>
              <p:grpSp>
                <p:nvGrpSpPr>
                  <p:cNvPr id="38" name="Group 14"/>
                  <p:cNvGrpSpPr/>
                  <p:nvPr/>
                </p:nvGrpSpPr>
                <p:grpSpPr>
                  <a:xfrm>
                    <a:off x="1373190" y="15260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42" name="Rectangle 41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" name="Rectangle 42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9" name="Group 15"/>
                  <p:cNvGrpSpPr/>
                  <p:nvPr/>
                </p:nvGrpSpPr>
                <p:grpSpPr>
                  <a:xfrm>
                    <a:off x="1373190" y="150515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40" name="Rectangle 39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" name="Rectangle 40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5" name="Group 26"/>
                <p:cNvGrpSpPr/>
                <p:nvPr/>
              </p:nvGrpSpPr>
              <p:grpSpPr>
                <a:xfrm>
                  <a:off x="1377634" y="5558083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36" name="Rectangle 35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" name="Rectangle 36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48" name="Group 47"/>
            <p:cNvGrpSpPr/>
            <p:nvPr/>
          </p:nvGrpSpPr>
          <p:grpSpPr>
            <a:xfrm>
              <a:off x="1747357" y="297172"/>
              <a:ext cx="630468" cy="6266209"/>
              <a:chOff x="1373190" y="152600"/>
              <a:chExt cx="679619" cy="6754716"/>
            </a:xfrm>
          </p:grpSpPr>
          <p:grpSp>
            <p:nvGrpSpPr>
              <p:cNvPr id="49" name="Group 14"/>
              <p:cNvGrpSpPr/>
              <p:nvPr/>
            </p:nvGrpSpPr>
            <p:grpSpPr>
              <a:xfrm>
                <a:off x="1373190" y="152600"/>
                <a:ext cx="675175" cy="1349233"/>
                <a:chOff x="1373190" y="152600"/>
                <a:chExt cx="675175" cy="1349233"/>
              </a:xfrm>
            </p:grpSpPr>
            <p:sp>
              <p:nvSpPr>
                <p:cNvPr id="63" name="Rectangle 4"/>
                <p:cNvSpPr/>
                <p:nvPr/>
              </p:nvSpPr>
              <p:spPr>
                <a:xfrm>
                  <a:off x="1373190" y="152600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5"/>
                <p:cNvSpPr/>
                <p:nvPr/>
              </p:nvSpPr>
              <p:spPr>
                <a:xfrm>
                  <a:off x="1373190" y="826683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" name="Group 15"/>
              <p:cNvGrpSpPr/>
              <p:nvPr/>
            </p:nvGrpSpPr>
            <p:grpSpPr>
              <a:xfrm>
                <a:off x="1373190" y="1505150"/>
                <a:ext cx="675175" cy="1349233"/>
                <a:chOff x="1373190" y="152600"/>
                <a:chExt cx="675175" cy="1349233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1373190" y="152600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1373190" y="826683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" name="Group 19"/>
              <p:cNvGrpSpPr/>
              <p:nvPr/>
            </p:nvGrpSpPr>
            <p:grpSpPr>
              <a:xfrm>
                <a:off x="1373190" y="2854525"/>
                <a:ext cx="675175" cy="2701783"/>
                <a:chOff x="1373190" y="152600"/>
                <a:chExt cx="675175" cy="2701783"/>
              </a:xfrm>
            </p:grpSpPr>
            <p:grpSp>
              <p:nvGrpSpPr>
                <p:cNvPr id="55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59" name="Rectangle 58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Rectangle 59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6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57" name="Rectangle 56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" name="Rectangle 57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52" name="Group 26"/>
              <p:cNvGrpSpPr/>
              <p:nvPr/>
            </p:nvGrpSpPr>
            <p:grpSpPr>
              <a:xfrm>
                <a:off x="1377634" y="5558083"/>
                <a:ext cx="675175" cy="1349233"/>
                <a:chOff x="1373190" y="152600"/>
                <a:chExt cx="675175" cy="1349233"/>
              </a:xfrm>
            </p:grpSpPr>
            <p:sp>
              <p:nvSpPr>
                <p:cNvPr id="53" name="Rectangle 52"/>
                <p:cNvSpPr/>
                <p:nvPr/>
              </p:nvSpPr>
              <p:spPr>
                <a:xfrm>
                  <a:off x="1373190" y="152600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>
                  <a:off x="1373190" y="826683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5" name="Group 64"/>
            <p:cNvGrpSpPr/>
            <p:nvPr/>
          </p:nvGrpSpPr>
          <p:grpSpPr>
            <a:xfrm>
              <a:off x="2371459" y="298449"/>
              <a:ext cx="630468" cy="6266209"/>
              <a:chOff x="1373190" y="152600"/>
              <a:chExt cx="679619" cy="6754716"/>
            </a:xfrm>
          </p:grpSpPr>
          <p:grpSp>
            <p:nvGrpSpPr>
              <p:cNvPr id="66" name="Group 14"/>
              <p:cNvGrpSpPr/>
              <p:nvPr/>
            </p:nvGrpSpPr>
            <p:grpSpPr>
              <a:xfrm>
                <a:off x="1373190" y="152600"/>
                <a:ext cx="675175" cy="1349233"/>
                <a:chOff x="1373190" y="152600"/>
                <a:chExt cx="675175" cy="1349233"/>
              </a:xfrm>
            </p:grpSpPr>
            <p:sp>
              <p:nvSpPr>
                <p:cNvPr id="80" name="Rectangle 4"/>
                <p:cNvSpPr/>
                <p:nvPr/>
              </p:nvSpPr>
              <p:spPr>
                <a:xfrm>
                  <a:off x="1373190" y="152600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5"/>
                <p:cNvSpPr/>
                <p:nvPr/>
              </p:nvSpPr>
              <p:spPr>
                <a:xfrm>
                  <a:off x="1373190" y="826683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7" name="Group 15"/>
              <p:cNvGrpSpPr/>
              <p:nvPr/>
            </p:nvGrpSpPr>
            <p:grpSpPr>
              <a:xfrm>
                <a:off x="1373190" y="1505150"/>
                <a:ext cx="675175" cy="1349233"/>
                <a:chOff x="1373190" y="152600"/>
                <a:chExt cx="675175" cy="1349233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1373190" y="152600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1373190" y="826683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19"/>
              <p:cNvGrpSpPr/>
              <p:nvPr/>
            </p:nvGrpSpPr>
            <p:grpSpPr>
              <a:xfrm>
                <a:off x="1373190" y="2854525"/>
                <a:ext cx="675175" cy="2701783"/>
                <a:chOff x="1373190" y="152600"/>
                <a:chExt cx="675175" cy="2701783"/>
              </a:xfrm>
            </p:grpSpPr>
            <p:grpSp>
              <p:nvGrpSpPr>
                <p:cNvPr id="72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76" name="Rectangle 75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Rectangle 76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3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74" name="Rectangle 73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Rectangle 74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69" name="Group 68"/>
              <p:cNvGrpSpPr/>
              <p:nvPr/>
            </p:nvGrpSpPr>
            <p:grpSpPr>
              <a:xfrm>
                <a:off x="1377634" y="5558083"/>
                <a:ext cx="675175" cy="1349233"/>
                <a:chOff x="1373190" y="152600"/>
                <a:chExt cx="675175" cy="1349233"/>
              </a:xfrm>
            </p:grpSpPr>
            <p:sp>
              <p:nvSpPr>
                <p:cNvPr id="70" name="Rectangle 69"/>
                <p:cNvSpPr/>
                <p:nvPr/>
              </p:nvSpPr>
              <p:spPr>
                <a:xfrm>
                  <a:off x="1373190" y="152600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1373190" y="826683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3" name="Group 82"/>
            <p:cNvGrpSpPr/>
            <p:nvPr/>
          </p:nvGrpSpPr>
          <p:grpSpPr>
            <a:xfrm>
              <a:off x="2998634" y="297172"/>
              <a:ext cx="2504312" cy="6268763"/>
              <a:chOff x="497615" y="295895"/>
              <a:chExt cx="2504312" cy="6268763"/>
            </a:xfrm>
          </p:grpSpPr>
          <p:grpSp>
            <p:nvGrpSpPr>
              <p:cNvPr id="84" name="Group 29"/>
              <p:cNvGrpSpPr/>
              <p:nvPr/>
            </p:nvGrpSpPr>
            <p:grpSpPr>
              <a:xfrm>
                <a:off x="497615" y="295895"/>
                <a:ext cx="630468" cy="6266208"/>
                <a:chOff x="1373190" y="152600"/>
                <a:chExt cx="679619" cy="6754716"/>
              </a:xfrm>
            </p:grpSpPr>
            <p:grpSp>
              <p:nvGrpSpPr>
                <p:cNvPr id="136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50" name="Rectangle 4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1" name="Rectangle 5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7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48" name="Rectangle 16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" name="Rectangle 17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8" name="Group 19"/>
                <p:cNvGrpSpPr/>
                <p:nvPr/>
              </p:nvGrpSpPr>
              <p:grpSpPr>
                <a:xfrm>
                  <a:off x="1373190" y="2854525"/>
                  <a:ext cx="675175" cy="2701783"/>
                  <a:chOff x="1373190" y="152600"/>
                  <a:chExt cx="675175" cy="2701783"/>
                </a:xfrm>
              </p:grpSpPr>
              <p:grpSp>
                <p:nvGrpSpPr>
                  <p:cNvPr id="142" name="Group 14"/>
                  <p:cNvGrpSpPr/>
                  <p:nvPr/>
                </p:nvGrpSpPr>
                <p:grpSpPr>
                  <a:xfrm>
                    <a:off x="1373190" y="15260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46" name="Rectangle 24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7" name="Rectangle 25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3" name="Group 15"/>
                  <p:cNvGrpSpPr/>
                  <p:nvPr/>
                </p:nvGrpSpPr>
                <p:grpSpPr>
                  <a:xfrm>
                    <a:off x="1373190" y="150515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44" name="Rectangle 22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" name="Rectangle 23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39" name="Group 26"/>
                <p:cNvGrpSpPr/>
                <p:nvPr/>
              </p:nvGrpSpPr>
              <p:grpSpPr>
                <a:xfrm>
                  <a:off x="1377634" y="5558083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40" name="Rectangle 139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1" name="Rectangle 28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5" name="Group 30"/>
              <p:cNvGrpSpPr/>
              <p:nvPr/>
            </p:nvGrpSpPr>
            <p:grpSpPr>
              <a:xfrm>
                <a:off x="1121717" y="297172"/>
                <a:ext cx="630468" cy="6266208"/>
                <a:chOff x="1373190" y="152600"/>
                <a:chExt cx="679619" cy="6754716"/>
              </a:xfrm>
            </p:grpSpPr>
            <p:grpSp>
              <p:nvGrpSpPr>
                <p:cNvPr id="120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34" name="Rectangle 4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5" name="Rectangle 5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21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32" name="Rectangle 131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3" name="Rectangle 44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22" name="Group 19"/>
                <p:cNvGrpSpPr/>
                <p:nvPr/>
              </p:nvGrpSpPr>
              <p:grpSpPr>
                <a:xfrm>
                  <a:off x="1373190" y="2854525"/>
                  <a:ext cx="675175" cy="2701783"/>
                  <a:chOff x="1373190" y="152600"/>
                  <a:chExt cx="675175" cy="2701783"/>
                </a:xfrm>
              </p:grpSpPr>
              <p:grpSp>
                <p:nvGrpSpPr>
                  <p:cNvPr id="126" name="Group 14"/>
                  <p:cNvGrpSpPr/>
                  <p:nvPr/>
                </p:nvGrpSpPr>
                <p:grpSpPr>
                  <a:xfrm>
                    <a:off x="1373190" y="15260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30" name="Rectangle 41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" name="Rectangle 130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7" name="Group 15"/>
                  <p:cNvGrpSpPr/>
                  <p:nvPr/>
                </p:nvGrpSpPr>
                <p:grpSpPr>
                  <a:xfrm>
                    <a:off x="1373190" y="150515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28" name="Rectangle 39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" name="Rectangle 40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3" name="Group 26"/>
                <p:cNvGrpSpPr/>
                <p:nvPr/>
              </p:nvGrpSpPr>
              <p:grpSpPr>
                <a:xfrm>
                  <a:off x="1377634" y="5558083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24" name="Rectangle 123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5" name="Rectangle 124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6" name="Group 47"/>
              <p:cNvGrpSpPr/>
              <p:nvPr/>
            </p:nvGrpSpPr>
            <p:grpSpPr>
              <a:xfrm>
                <a:off x="1747357" y="297172"/>
                <a:ext cx="630468" cy="6266208"/>
                <a:chOff x="1373190" y="152600"/>
                <a:chExt cx="679619" cy="6754716"/>
              </a:xfrm>
            </p:grpSpPr>
            <p:grpSp>
              <p:nvGrpSpPr>
                <p:cNvPr id="104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18" name="Rectangle 4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9" name="Rectangle 5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5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16" name="Rectangle 115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7" name="Rectangle 116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6" name="Group 19"/>
                <p:cNvGrpSpPr/>
                <p:nvPr/>
              </p:nvGrpSpPr>
              <p:grpSpPr>
                <a:xfrm>
                  <a:off x="1373190" y="2854525"/>
                  <a:ext cx="675175" cy="2701783"/>
                  <a:chOff x="1373190" y="152600"/>
                  <a:chExt cx="675175" cy="2701783"/>
                </a:xfrm>
              </p:grpSpPr>
              <p:grpSp>
                <p:nvGrpSpPr>
                  <p:cNvPr id="110" name="Group 14"/>
                  <p:cNvGrpSpPr/>
                  <p:nvPr/>
                </p:nvGrpSpPr>
                <p:grpSpPr>
                  <a:xfrm>
                    <a:off x="1373190" y="15260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14" name="Rectangle 113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" name="Rectangle 114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1" name="Group 15"/>
                  <p:cNvGrpSpPr/>
                  <p:nvPr/>
                </p:nvGrpSpPr>
                <p:grpSpPr>
                  <a:xfrm>
                    <a:off x="1373190" y="150515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12" name="Rectangle 111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" name="Rectangle 112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07" name="Group 26"/>
                <p:cNvGrpSpPr/>
                <p:nvPr/>
              </p:nvGrpSpPr>
              <p:grpSpPr>
                <a:xfrm>
                  <a:off x="1377634" y="5558083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08" name="Rectangle 107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9" name="Rectangle 108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7" name="Group 64"/>
              <p:cNvGrpSpPr/>
              <p:nvPr/>
            </p:nvGrpSpPr>
            <p:grpSpPr>
              <a:xfrm>
                <a:off x="2371459" y="298449"/>
                <a:ext cx="630468" cy="6266208"/>
                <a:chOff x="1373190" y="152600"/>
                <a:chExt cx="679619" cy="6754716"/>
              </a:xfrm>
            </p:grpSpPr>
            <p:grpSp>
              <p:nvGrpSpPr>
                <p:cNvPr id="88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02" name="Rectangle 4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" name="Rectangle 5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00" name="Rectangle 99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Rectangle 100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0" name="Group 19"/>
                <p:cNvGrpSpPr/>
                <p:nvPr/>
              </p:nvGrpSpPr>
              <p:grpSpPr>
                <a:xfrm>
                  <a:off x="1373190" y="2854525"/>
                  <a:ext cx="675175" cy="2701783"/>
                  <a:chOff x="1373190" y="152600"/>
                  <a:chExt cx="675175" cy="2701783"/>
                </a:xfrm>
              </p:grpSpPr>
              <p:grpSp>
                <p:nvGrpSpPr>
                  <p:cNvPr id="94" name="Group 14"/>
                  <p:cNvGrpSpPr/>
                  <p:nvPr/>
                </p:nvGrpSpPr>
                <p:grpSpPr>
                  <a:xfrm>
                    <a:off x="1373190" y="15260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98" name="Rectangle 97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9" name="Rectangle 98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95" name="Group 15"/>
                  <p:cNvGrpSpPr/>
                  <p:nvPr/>
                </p:nvGrpSpPr>
                <p:grpSpPr>
                  <a:xfrm>
                    <a:off x="1373190" y="150515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96" name="Rectangle 95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7" name="Rectangle 96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91" name="Group 68"/>
                <p:cNvGrpSpPr/>
                <p:nvPr/>
              </p:nvGrpSpPr>
              <p:grpSpPr>
                <a:xfrm>
                  <a:off x="1377634" y="5558083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92" name="Rectangle 91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" name="Rectangle 92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153" name="Group 152"/>
            <p:cNvGrpSpPr/>
            <p:nvPr/>
          </p:nvGrpSpPr>
          <p:grpSpPr>
            <a:xfrm>
              <a:off x="5495580" y="300348"/>
              <a:ext cx="1254570" cy="6267486"/>
              <a:chOff x="497615" y="295895"/>
              <a:chExt cx="1254570" cy="6267486"/>
            </a:xfrm>
          </p:grpSpPr>
          <p:grpSp>
            <p:nvGrpSpPr>
              <p:cNvPr id="154" name="Group 29"/>
              <p:cNvGrpSpPr/>
              <p:nvPr/>
            </p:nvGrpSpPr>
            <p:grpSpPr>
              <a:xfrm>
                <a:off x="497615" y="295895"/>
                <a:ext cx="630468" cy="6266208"/>
                <a:chOff x="1373190" y="152600"/>
                <a:chExt cx="679619" cy="6754716"/>
              </a:xfrm>
            </p:grpSpPr>
            <p:grpSp>
              <p:nvGrpSpPr>
                <p:cNvPr id="172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86" name="Rectangle 4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7" name="Rectangle 5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3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84" name="Rectangle 183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5" name="Rectangle 184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4" name="Group 19"/>
                <p:cNvGrpSpPr/>
                <p:nvPr/>
              </p:nvGrpSpPr>
              <p:grpSpPr>
                <a:xfrm>
                  <a:off x="1373190" y="2854525"/>
                  <a:ext cx="675175" cy="2701783"/>
                  <a:chOff x="1373190" y="152600"/>
                  <a:chExt cx="675175" cy="2701783"/>
                </a:xfrm>
              </p:grpSpPr>
              <p:grpSp>
                <p:nvGrpSpPr>
                  <p:cNvPr id="178" name="Group 14"/>
                  <p:cNvGrpSpPr/>
                  <p:nvPr/>
                </p:nvGrpSpPr>
                <p:grpSpPr>
                  <a:xfrm>
                    <a:off x="1373190" y="15260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82" name="Rectangle 181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3" name="Rectangle 182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79" name="Group 15"/>
                  <p:cNvGrpSpPr/>
                  <p:nvPr/>
                </p:nvGrpSpPr>
                <p:grpSpPr>
                  <a:xfrm>
                    <a:off x="1373190" y="150515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80" name="Rectangle 22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1" name="Rectangle 23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75" name="Group 26"/>
                <p:cNvGrpSpPr/>
                <p:nvPr/>
              </p:nvGrpSpPr>
              <p:grpSpPr>
                <a:xfrm>
                  <a:off x="1377634" y="5558083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76" name="Rectangle 175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7" name="Rectangle 176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55" name="Group 30"/>
              <p:cNvGrpSpPr/>
              <p:nvPr/>
            </p:nvGrpSpPr>
            <p:grpSpPr>
              <a:xfrm>
                <a:off x="1121717" y="297172"/>
                <a:ext cx="630468" cy="6266208"/>
                <a:chOff x="1373190" y="152600"/>
                <a:chExt cx="679619" cy="6754716"/>
              </a:xfrm>
            </p:grpSpPr>
            <p:grpSp>
              <p:nvGrpSpPr>
                <p:cNvPr id="156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70" name="Rectangle 4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1" name="Rectangle 5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7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68" name="Rectangle 167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9" name="Rectangle 168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8" name="Group 19"/>
                <p:cNvGrpSpPr/>
                <p:nvPr/>
              </p:nvGrpSpPr>
              <p:grpSpPr>
                <a:xfrm>
                  <a:off x="1373190" y="2854525"/>
                  <a:ext cx="675175" cy="2701783"/>
                  <a:chOff x="1373190" y="152600"/>
                  <a:chExt cx="675175" cy="2701783"/>
                </a:xfrm>
              </p:grpSpPr>
              <p:grpSp>
                <p:nvGrpSpPr>
                  <p:cNvPr id="162" name="Group 14"/>
                  <p:cNvGrpSpPr/>
                  <p:nvPr/>
                </p:nvGrpSpPr>
                <p:grpSpPr>
                  <a:xfrm>
                    <a:off x="1373190" y="15260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66" name="Rectangle 165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7" name="Rectangle 166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63" name="Group 15"/>
                  <p:cNvGrpSpPr/>
                  <p:nvPr/>
                </p:nvGrpSpPr>
                <p:grpSpPr>
                  <a:xfrm>
                    <a:off x="1373190" y="150515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64" name="Rectangle 163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5" name="Rectangle 164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59" name="Group 26"/>
                <p:cNvGrpSpPr/>
                <p:nvPr/>
              </p:nvGrpSpPr>
              <p:grpSpPr>
                <a:xfrm>
                  <a:off x="1377634" y="5558083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60" name="Rectangle 159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1" name="Rectangle 160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37738" y="3490645"/>
            <a:ext cx="565773" cy="488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98" name="Straight Arrow Connector 197"/>
          <p:cNvCxnSpPr>
            <a:stCxn id="147" idx="0"/>
            <a:endCxn id="149" idx="0"/>
          </p:cNvCxnSpPr>
          <p:nvPr/>
        </p:nvCxnSpPr>
        <p:spPr>
          <a:xfrm rot="5400000" flipH="1" flipV="1">
            <a:off x="2685914" y="2803131"/>
            <a:ext cx="1251787" cy="1588"/>
          </a:xfrm>
          <a:prstGeom prst="straightConnector1">
            <a:avLst/>
          </a:prstGeom>
          <a:ln w="25400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>
            <a:stCxn id="131" idx="1"/>
            <a:endCxn id="167" idx="3"/>
          </p:cNvCxnSpPr>
          <p:nvPr/>
        </p:nvCxnSpPr>
        <p:spPr>
          <a:xfrm rot="10800000" flipH="1" flipV="1">
            <a:off x="3622735" y="3743462"/>
            <a:ext cx="3123291" cy="3176"/>
          </a:xfrm>
          <a:prstGeom prst="straightConnector1">
            <a:avLst/>
          </a:prstGeom>
          <a:ln w="25400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144" idx="0"/>
            <a:endCxn id="145" idx="0"/>
          </p:cNvCxnSpPr>
          <p:nvPr/>
        </p:nvCxnSpPr>
        <p:spPr>
          <a:xfrm rot="16200000" flipH="1">
            <a:off x="2999140" y="4371089"/>
            <a:ext cx="625333" cy="1588"/>
          </a:xfrm>
          <a:prstGeom prst="straightConnector1">
            <a:avLst/>
          </a:prstGeom>
          <a:ln w="25400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stCxn id="147" idx="1"/>
            <a:endCxn id="60" idx="1"/>
          </p:cNvCxnSpPr>
          <p:nvPr/>
        </p:nvCxnSpPr>
        <p:spPr>
          <a:xfrm rot="10800000">
            <a:off x="1747358" y="3742185"/>
            <a:ext cx="1251277" cy="1588"/>
          </a:xfrm>
          <a:prstGeom prst="straightConnector1">
            <a:avLst/>
          </a:prstGeom>
          <a:ln w="25400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230" name="Group 229"/>
          <p:cNvGrpSpPr/>
          <p:nvPr/>
        </p:nvGrpSpPr>
        <p:grpSpPr>
          <a:xfrm>
            <a:off x="4229082" y="535115"/>
            <a:ext cx="2416620" cy="2205003"/>
            <a:chOff x="7851410" y="2983614"/>
            <a:chExt cx="3306952" cy="3017371"/>
          </a:xfrm>
        </p:grpSpPr>
        <p:sp>
          <p:nvSpPr>
            <p:cNvPr id="228" name="Rectangle 227"/>
            <p:cNvSpPr/>
            <p:nvPr/>
          </p:nvSpPr>
          <p:spPr>
            <a:xfrm>
              <a:off x="7952645" y="2983614"/>
              <a:ext cx="3205717" cy="2675391"/>
            </a:xfrm>
            <a:prstGeom prst="rect">
              <a:avLst/>
            </a:prstGeom>
            <a:solidFill>
              <a:schemeClr val="bg1">
                <a:alpha val="92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0" name="Straight Connector 209"/>
            <p:cNvCxnSpPr/>
            <p:nvPr/>
          </p:nvCxnSpPr>
          <p:spPr>
            <a:xfrm>
              <a:off x="8692426" y="5116532"/>
              <a:ext cx="2317979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 rot="5400000">
              <a:off x="7761598" y="4308984"/>
              <a:ext cx="2231547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Rectangle 214"/>
            <p:cNvSpPr/>
            <p:nvPr/>
          </p:nvSpPr>
          <p:spPr>
            <a:xfrm>
              <a:off x="9000668" y="4233296"/>
              <a:ext cx="382220" cy="863029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9494189" y="4722003"/>
              <a:ext cx="382220" cy="374322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9987710" y="4261379"/>
              <a:ext cx="382220" cy="834946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10481232" y="3159646"/>
              <a:ext cx="382220" cy="1936679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9012997" y="5116532"/>
              <a:ext cx="333670" cy="884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9544926" y="5116531"/>
              <a:ext cx="290726" cy="88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10033912" y="5116531"/>
              <a:ext cx="297377" cy="88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</a:t>
              </a:r>
              <a:endParaRPr lang="en-US" dirty="0"/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10529548" y="5116531"/>
              <a:ext cx="390026" cy="88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</a:t>
              </a:r>
              <a:endParaRPr lang="en-US" dirty="0"/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7851410" y="3563078"/>
              <a:ext cx="1079819" cy="1137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laser range</a:t>
              </a:r>
            </a:p>
            <a:p>
              <a:pPr algn="ctr"/>
              <a:r>
                <a:rPr lang="en-US" sz="1600" dirty="0" smtClean="0"/>
                <a:t>sensor</a:t>
              </a:r>
              <a:endParaRPr lang="en-US" sz="1600" dirty="0"/>
            </a:p>
          </p:txBody>
        </p:sp>
        <p:pic>
          <p:nvPicPr>
            <p:cNvPr id="225" name="Picture 224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3"/>
                <a:stretch>
                  <a:fillRect/>
                </a:stretch>
              </p:blipFill>
            </mc:Choice>
            <mc:Fallback>
              <p:blipFill>
                <a:blip r:embed="rId4"/>
                <a:stretch>
                  <a:fillRect/>
                </a:stretch>
              </p:blipFill>
            </mc:Fallback>
          </mc:AlternateContent>
          <p:spPr>
            <a:xfrm>
              <a:off x="9330539" y="3140961"/>
              <a:ext cx="698500" cy="673100"/>
            </a:xfrm>
            <a:prstGeom prst="rect">
              <a:avLst/>
            </a:prstGeom>
          </p:spPr>
        </p:pic>
      </p:grpSp>
      <p:sp>
        <p:nvSpPr>
          <p:cNvPr id="231" name="TextBox 230"/>
          <p:cNvSpPr txBox="1"/>
          <p:nvPr/>
        </p:nvSpPr>
        <p:spPr>
          <a:xfrm>
            <a:off x="505516" y="394528"/>
            <a:ext cx="616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(1,1)</a:t>
            </a:r>
            <a:endParaRPr lang="en-US" dirty="0"/>
          </a:p>
        </p:txBody>
      </p:sp>
      <p:sp>
        <p:nvSpPr>
          <p:cNvPr id="232" name="TextBox 231"/>
          <p:cNvSpPr txBox="1"/>
          <p:nvPr/>
        </p:nvSpPr>
        <p:spPr>
          <a:xfrm>
            <a:off x="6058315" y="6082644"/>
            <a:ext cx="776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(10,10)</a:t>
            </a:r>
            <a:endParaRPr lang="en-US" sz="1600" dirty="0"/>
          </a:p>
        </p:txBody>
      </p:sp>
      <p:grpSp>
        <p:nvGrpSpPr>
          <p:cNvPr id="237" name="Group 236"/>
          <p:cNvGrpSpPr/>
          <p:nvPr/>
        </p:nvGrpSpPr>
        <p:grpSpPr>
          <a:xfrm>
            <a:off x="7084889" y="183316"/>
            <a:ext cx="5532884" cy="2726325"/>
            <a:chOff x="6521880" y="183316"/>
            <a:chExt cx="5532884" cy="2726325"/>
          </a:xfrm>
        </p:grpSpPr>
        <p:pic>
          <p:nvPicPr>
            <p:cNvPr id="233" name="Picture 232" descr="brace-schematic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5"/>
                <a:srcRect r="52493"/>
                <a:stretch>
                  <a:fillRect/>
                </a:stretch>
              </p:blipFill>
            </mc:Choice>
            <mc:Fallback>
              <p:blipFill>
                <a:blip r:embed="rId6"/>
                <a:srcRect r="52493"/>
                <a:stretch>
                  <a:fillRect/>
                </a:stretch>
              </p:blipFill>
            </mc:Fallback>
          </mc:AlternateContent>
          <p:spPr>
            <a:xfrm>
              <a:off x="7064796" y="193938"/>
              <a:ext cx="4989968" cy="2715703"/>
            </a:xfrm>
            <a:prstGeom prst="rect">
              <a:avLst/>
            </a:prstGeom>
          </p:spPr>
        </p:pic>
        <p:pic>
          <p:nvPicPr>
            <p:cNvPr id="234" name="Picture 233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7"/>
                <a:stretch>
                  <a:fillRect/>
                </a:stretch>
              </p:blipFill>
            </mc:Choice>
            <mc:Fallback>
              <p:blipFill>
                <a:blip r:embed="rId8"/>
                <a:stretch>
                  <a:fillRect/>
                </a:stretch>
              </p:blipFill>
            </mc:Fallback>
          </mc:AlternateContent>
          <p:spPr>
            <a:xfrm>
              <a:off x="6537879" y="2271205"/>
              <a:ext cx="558800" cy="596900"/>
            </a:xfrm>
            <a:prstGeom prst="rect">
              <a:avLst/>
            </a:prstGeom>
          </p:spPr>
        </p:pic>
        <p:pic>
          <p:nvPicPr>
            <p:cNvPr id="235" name="Picture 234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9"/>
                <a:stretch>
                  <a:fillRect/>
                </a:stretch>
              </p:blipFill>
            </mc:Choice>
            <mc:Fallback>
              <p:blipFill>
                <a:blip r:embed="rId10"/>
                <a:stretch>
                  <a:fillRect/>
                </a:stretch>
              </p:blipFill>
            </mc:Fallback>
          </mc:AlternateContent>
          <p:spPr>
            <a:xfrm>
              <a:off x="6521880" y="638165"/>
              <a:ext cx="546100" cy="685800"/>
            </a:xfrm>
            <a:prstGeom prst="rect">
              <a:avLst/>
            </a:prstGeom>
          </p:spPr>
        </p:pic>
        <p:sp>
          <p:nvSpPr>
            <p:cNvPr id="236" name="Rectangle 235"/>
            <p:cNvSpPr/>
            <p:nvPr/>
          </p:nvSpPr>
          <p:spPr>
            <a:xfrm>
              <a:off x="7148916" y="183316"/>
              <a:ext cx="471357" cy="47138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8" name="TextBox 237"/>
          <p:cNvSpPr txBox="1"/>
          <p:nvPr/>
        </p:nvSpPr>
        <p:spPr>
          <a:xfrm>
            <a:off x="-79856" y="0"/>
            <a:ext cx="65724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/>
              <a:t>(a)</a:t>
            </a:r>
            <a:endParaRPr lang="en-US" sz="3300" b="1" dirty="0"/>
          </a:p>
        </p:txBody>
      </p:sp>
      <p:sp>
        <p:nvSpPr>
          <p:cNvPr id="239" name="TextBox 238"/>
          <p:cNvSpPr txBox="1"/>
          <p:nvPr/>
        </p:nvSpPr>
        <p:spPr>
          <a:xfrm>
            <a:off x="7147088" y="80383"/>
            <a:ext cx="67542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/>
              <a:t>(</a:t>
            </a:r>
            <a:r>
              <a:rPr lang="en-US" sz="3300" b="1" dirty="0" err="1" smtClean="0"/>
              <a:t>b</a:t>
            </a:r>
            <a:r>
              <a:rPr lang="en-US" sz="3300" b="1" dirty="0" smtClean="0"/>
              <a:t>)</a:t>
            </a:r>
            <a:endParaRPr lang="en-US" sz="3300" b="1" dirty="0"/>
          </a:p>
        </p:txBody>
      </p:sp>
      <p:pic>
        <p:nvPicPr>
          <p:cNvPr id="241" name="Picture 240" descr="Screen shot 2012-04-08 at 20.48.32 PM.png"/>
          <p:cNvPicPr>
            <a:picLocks noChangeAspect="1"/>
          </p:cNvPicPr>
          <p:nvPr/>
        </p:nvPicPr>
        <p:blipFill>
          <a:blip r:embed="rId11"/>
          <a:srcRect l="1367" t="2115"/>
          <a:stretch>
            <a:fillRect/>
          </a:stretch>
        </p:blipFill>
        <p:spPr>
          <a:xfrm>
            <a:off x="7986884" y="3731799"/>
            <a:ext cx="4363724" cy="2842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5" name="TextBox 244"/>
          <p:cNvSpPr txBox="1"/>
          <p:nvPr/>
        </p:nvSpPr>
        <p:spPr>
          <a:xfrm>
            <a:off x="11556918" y="6265404"/>
            <a:ext cx="1750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Liu et al. PAMI11</a:t>
            </a:r>
          </a:p>
        </p:txBody>
      </p:sp>
      <p:sp>
        <p:nvSpPr>
          <p:cNvPr id="246" name="TextBox 245"/>
          <p:cNvSpPr txBox="1"/>
          <p:nvPr/>
        </p:nvSpPr>
        <p:spPr>
          <a:xfrm>
            <a:off x="7172091" y="3375352"/>
            <a:ext cx="62542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/>
              <a:t>(</a:t>
            </a:r>
            <a:r>
              <a:rPr lang="en-US" sz="3300" b="1" dirty="0" err="1" smtClean="0"/>
              <a:t>c</a:t>
            </a:r>
            <a:r>
              <a:rPr lang="en-US" sz="3300" b="1" dirty="0" smtClean="0"/>
              <a:t>)</a:t>
            </a:r>
            <a:endParaRPr lang="en-US" sz="3300" b="1" dirty="0"/>
          </a:p>
        </p:txBody>
      </p:sp>
      <p:grpSp>
        <p:nvGrpSpPr>
          <p:cNvPr id="281" name="Group 280"/>
          <p:cNvGrpSpPr/>
          <p:nvPr/>
        </p:nvGrpSpPr>
        <p:grpSpPr>
          <a:xfrm>
            <a:off x="13577041" y="764459"/>
            <a:ext cx="3101772" cy="2561425"/>
            <a:chOff x="14888451" y="2247996"/>
            <a:chExt cx="1294015" cy="1068590"/>
          </a:xfrm>
        </p:grpSpPr>
        <p:sp>
          <p:nvSpPr>
            <p:cNvPr id="265" name="Oval 264"/>
            <p:cNvSpPr>
              <a:spLocks noChangeAspect="1"/>
            </p:cNvSpPr>
            <p:nvPr/>
          </p:nvSpPr>
          <p:spPr>
            <a:xfrm>
              <a:off x="14888451" y="3070321"/>
              <a:ext cx="246265" cy="246265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Helvetica"/>
                <a:cs typeface="Arial" pitchFamily="34" charset="0"/>
              </a:endParaRPr>
            </a:p>
          </p:txBody>
        </p:sp>
        <p:sp>
          <p:nvSpPr>
            <p:cNvPr id="266" name="Oval 265"/>
            <p:cNvSpPr>
              <a:spLocks noChangeAspect="1"/>
            </p:cNvSpPr>
            <p:nvPr/>
          </p:nvSpPr>
          <p:spPr>
            <a:xfrm>
              <a:off x="15059901" y="2654396"/>
              <a:ext cx="246265" cy="246265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Helvetica"/>
                <a:cs typeface="Arial" pitchFamily="34" charset="0"/>
              </a:endParaRPr>
            </a:p>
          </p:txBody>
        </p:sp>
        <p:sp>
          <p:nvSpPr>
            <p:cNvPr id="267" name="Oval 266"/>
            <p:cNvSpPr>
              <a:spLocks noChangeAspect="1"/>
            </p:cNvSpPr>
            <p:nvPr/>
          </p:nvSpPr>
          <p:spPr>
            <a:xfrm>
              <a:off x="15409151" y="2603596"/>
              <a:ext cx="246265" cy="246265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Helvetica"/>
                <a:cs typeface="Arial" pitchFamily="34" charset="0"/>
              </a:endParaRPr>
            </a:p>
          </p:txBody>
        </p:sp>
        <p:sp>
          <p:nvSpPr>
            <p:cNvPr id="268" name="Oval 267"/>
            <p:cNvSpPr>
              <a:spLocks noChangeAspect="1"/>
            </p:cNvSpPr>
            <p:nvPr/>
          </p:nvSpPr>
          <p:spPr>
            <a:xfrm>
              <a:off x="15783801" y="2654396"/>
              <a:ext cx="246265" cy="246265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Helvetica"/>
                <a:cs typeface="Arial" pitchFamily="34" charset="0"/>
              </a:endParaRPr>
            </a:p>
          </p:txBody>
        </p:sp>
        <p:sp>
          <p:nvSpPr>
            <p:cNvPr id="269" name="Oval 268"/>
            <p:cNvSpPr>
              <a:spLocks noChangeAspect="1"/>
            </p:cNvSpPr>
            <p:nvPr/>
          </p:nvSpPr>
          <p:spPr>
            <a:xfrm>
              <a:off x="15936201" y="3070321"/>
              <a:ext cx="246265" cy="246265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Helvetica"/>
                <a:cs typeface="Arial" pitchFamily="34" charset="0"/>
              </a:endParaRPr>
            </a:p>
          </p:txBody>
        </p:sp>
        <p:sp>
          <p:nvSpPr>
            <p:cNvPr id="270" name="Oval 269"/>
            <p:cNvSpPr>
              <a:spLocks noChangeAspect="1"/>
            </p:cNvSpPr>
            <p:nvPr/>
          </p:nvSpPr>
          <p:spPr>
            <a:xfrm>
              <a:off x="15415501" y="2247996"/>
              <a:ext cx="246265" cy="246265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Helvetica"/>
                <a:cs typeface="Arial" pitchFamily="34" charset="0"/>
              </a:endParaRPr>
            </a:p>
          </p:txBody>
        </p:sp>
        <p:cxnSp>
          <p:nvCxnSpPr>
            <p:cNvPr id="271" name="Straight Connector 270"/>
            <p:cNvCxnSpPr>
              <a:stCxn id="265" idx="0"/>
              <a:endCxn id="266" idx="3"/>
            </p:cNvCxnSpPr>
            <p:nvPr/>
          </p:nvCxnSpPr>
          <p:spPr>
            <a:xfrm rot="5400000" flipH="1" flipV="1">
              <a:off x="14950913" y="2925268"/>
              <a:ext cx="205725" cy="84382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>
              <a:stCxn id="267" idx="2"/>
              <a:endCxn id="266" idx="6"/>
            </p:cNvCxnSpPr>
            <p:nvPr/>
          </p:nvCxnSpPr>
          <p:spPr>
            <a:xfrm rot="10800000" flipV="1">
              <a:off x="15306167" y="2726729"/>
              <a:ext cx="102985" cy="508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>
              <a:stCxn id="268" idx="2"/>
              <a:endCxn id="267" idx="6"/>
            </p:cNvCxnSpPr>
            <p:nvPr/>
          </p:nvCxnSpPr>
          <p:spPr>
            <a:xfrm rot="10800000">
              <a:off x="15655417" y="2726729"/>
              <a:ext cx="128385" cy="508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>
              <a:stCxn id="268" idx="5"/>
              <a:endCxn id="269" idx="0"/>
            </p:cNvCxnSpPr>
            <p:nvPr/>
          </p:nvCxnSpPr>
          <p:spPr>
            <a:xfrm rot="16200000" flipH="1">
              <a:off x="15923805" y="2934791"/>
              <a:ext cx="205725" cy="65333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>
              <a:stCxn id="270" idx="4"/>
              <a:endCxn id="267" idx="0"/>
            </p:cNvCxnSpPr>
            <p:nvPr/>
          </p:nvCxnSpPr>
          <p:spPr>
            <a:xfrm rot="5400000">
              <a:off x="15480792" y="2545753"/>
              <a:ext cx="109335" cy="635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2" name="TextBox 281"/>
          <p:cNvSpPr txBox="1"/>
          <p:nvPr/>
        </p:nvSpPr>
        <p:spPr>
          <a:xfrm>
            <a:off x="14743001" y="405915"/>
            <a:ext cx="65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head</a:t>
            </a:r>
            <a:endParaRPr lang="en-US" dirty="0"/>
          </a:p>
        </p:txBody>
      </p:sp>
      <p:sp>
        <p:nvSpPr>
          <p:cNvPr id="283" name="TextBox 282"/>
          <p:cNvSpPr txBox="1"/>
          <p:nvPr/>
        </p:nvSpPr>
        <p:spPr>
          <a:xfrm>
            <a:off x="14803748" y="2142692"/>
            <a:ext cx="6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torso</a:t>
            </a:r>
            <a:endParaRPr lang="en-US" dirty="0"/>
          </a:p>
        </p:txBody>
      </p:sp>
      <p:sp>
        <p:nvSpPr>
          <p:cNvPr id="284" name="TextBox 283"/>
          <p:cNvSpPr txBox="1"/>
          <p:nvPr/>
        </p:nvSpPr>
        <p:spPr>
          <a:xfrm>
            <a:off x="13839568" y="1374873"/>
            <a:ext cx="734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luarm</a:t>
            </a:r>
            <a:endParaRPr lang="en-US" dirty="0"/>
          </a:p>
        </p:txBody>
      </p:sp>
      <p:sp>
        <p:nvSpPr>
          <p:cNvPr id="285" name="TextBox 284"/>
          <p:cNvSpPr txBox="1"/>
          <p:nvPr/>
        </p:nvSpPr>
        <p:spPr>
          <a:xfrm>
            <a:off x="15685716" y="1401062"/>
            <a:ext cx="76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ruarm</a:t>
            </a:r>
            <a:endParaRPr lang="en-US" dirty="0"/>
          </a:p>
        </p:txBody>
      </p:sp>
      <p:sp>
        <p:nvSpPr>
          <p:cNvPr id="286" name="TextBox 285"/>
          <p:cNvSpPr txBox="1"/>
          <p:nvPr/>
        </p:nvSpPr>
        <p:spPr>
          <a:xfrm>
            <a:off x="13053973" y="2566431"/>
            <a:ext cx="666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llarm</a:t>
            </a:r>
            <a:endParaRPr lang="en-US" dirty="0"/>
          </a:p>
        </p:txBody>
      </p:sp>
      <p:sp>
        <p:nvSpPr>
          <p:cNvPr id="287" name="TextBox 286"/>
          <p:cNvSpPr txBox="1"/>
          <p:nvPr/>
        </p:nvSpPr>
        <p:spPr>
          <a:xfrm>
            <a:off x="16615337" y="2671183"/>
            <a:ext cx="693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rlarm</a:t>
            </a:r>
            <a:endParaRPr lang="en-US" dirty="0"/>
          </a:p>
        </p:txBody>
      </p:sp>
      <p:sp>
        <p:nvSpPr>
          <p:cNvPr id="288" name="TextBox 287"/>
          <p:cNvSpPr txBox="1"/>
          <p:nvPr/>
        </p:nvSpPr>
        <p:spPr>
          <a:xfrm>
            <a:off x="12957602" y="80383"/>
            <a:ext cx="67542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/>
              <a:t>(</a:t>
            </a:r>
            <a:r>
              <a:rPr lang="en-US" sz="3300" b="1" dirty="0" err="1" smtClean="0"/>
              <a:t>d</a:t>
            </a:r>
            <a:r>
              <a:rPr lang="en-US" sz="3300" b="1" dirty="0" smtClean="0"/>
              <a:t>)</a:t>
            </a:r>
            <a:endParaRPr lang="en-US" sz="3300" b="1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12"/>
          <a:srcRect t="15293"/>
          <a:stretch>
            <a:fillRect/>
          </a:stretch>
        </p:blipFill>
        <p:spPr bwMode="auto">
          <a:xfrm>
            <a:off x="15798335" y="4465066"/>
            <a:ext cx="2159000" cy="2076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13"/>
          <a:srcRect t="10337"/>
          <a:stretch>
            <a:fillRect/>
          </a:stretch>
        </p:blipFill>
        <p:spPr bwMode="auto">
          <a:xfrm>
            <a:off x="13016072" y="4136449"/>
            <a:ext cx="2667000" cy="2721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1" name="TextBox 290"/>
          <p:cNvSpPr txBox="1"/>
          <p:nvPr/>
        </p:nvSpPr>
        <p:spPr>
          <a:xfrm>
            <a:off x="12957602" y="3375352"/>
            <a:ext cx="67542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/>
              <a:t>(</a:t>
            </a:r>
            <a:r>
              <a:rPr lang="en-US" sz="3300" b="1" dirty="0" err="1" smtClean="0"/>
              <a:t>e</a:t>
            </a:r>
            <a:r>
              <a:rPr lang="en-US" sz="3300" b="1" dirty="0" smtClean="0"/>
              <a:t>)</a:t>
            </a:r>
            <a:endParaRPr lang="en-US" sz="33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puzzle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95" y="1557490"/>
            <a:ext cx="6336123" cy="4546852"/>
          </a:xfrm>
          <a:prstGeom prst="rect">
            <a:avLst/>
          </a:prstGeom>
        </p:spPr>
      </p:pic>
      <p:pic>
        <p:nvPicPr>
          <p:cNvPr id="16" name="Picture 15" descr="puzzle1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00000" contrast="100000"/>
          </a:blip>
          <a:stretch>
            <a:fillRect/>
          </a:stretch>
        </p:blipFill>
        <p:spPr>
          <a:xfrm>
            <a:off x="9116437" y="1362171"/>
            <a:ext cx="6336123" cy="454685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 r="61112" b="50000"/>
          <a:stretch>
            <a:fillRect/>
          </a:stretch>
        </p:blipFill>
        <p:spPr bwMode="auto">
          <a:xfrm>
            <a:off x="-19835019" y="-17447419"/>
            <a:ext cx="15110619" cy="19428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 t="50000" r="61112" b="-202"/>
          <a:stretch>
            <a:fillRect/>
          </a:stretch>
        </p:blipFill>
        <p:spPr bwMode="auto">
          <a:xfrm>
            <a:off x="-19936619" y="2540000"/>
            <a:ext cx="15110619" cy="1950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 l="38829" r="22212" b="50000"/>
          <a:stretch>
            <a:fillRect/>
          </a:stretch>
        </p:blipFill>
        <p:spPr bwMode="auto">
          <a:xfrm>
            <a:off x="-4216400" y="-17447419"/>
            <a:ext cx="15138400" cy="19428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 l="72166" r="-145" b="50000"/>
          <a:stretch>
            <a:fillRect/>
          </a:stretch>
        </p:blipFill>
        <p:spPr bwMode="auto">
          <a:xfrm>
            <a:off x="15900400" y="-11656219"/>
            <a:ext cx="10871200" cy="19428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 l="38829" t="49679" r="22212" b="-139"/>
          <a:stretch>
            <a:fillRect/>
          </a:stretch>
        </p:blipFill>
        <p:spPr bwMode="auto">
          <a:xfrm>
            <a:off x="-4165600" y="2489200"/>
            <a:ext cx="15138400" cy="1960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72166" t="50000" r="-145" b="59"/>
          <a:stretch>
            <a:fillRect/>
          </a:stretch>
        </p:blipFill>
        <p:spPr bwMode="auto">
          <a:xfrm>
            <a:off x="26771600" y="-11633200"/>
            <a:ext cx="10871200" cy="194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9334" y="1584431"/>
            <a:ext cx="5485136" cy="4036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5" name="Group 124"/>
          <p:cNvGrpSpPr/>
          <p:nvPr/>
        </p:nvGrpSpPr>
        <p:grpSpPr>
          <a:xfrm>
            <a:off x="6380983" y="1552911"/>
            <a:ext cx="4118702" cy="4364868"/>
            <a:chOff x="7311494" y="-310627"/>
            <a:chExt cx="5268082" cy="5582944"/>
          </a:xfrm>
        </p:grpSpPr>
        <p:sp>
          <p:nvSpPr>
            <p:cNvPr id="11" name="Rectangle 10"/>
            <p:cNvSpPr/>
            <p:nvPr/>
          </p:nvSpPr>
          <p:spPr>
            <a:xfrm rot="20727036">
              <a:off x="10374627" y="1463358"/>
              <a:ext cx="756394" cy="169145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/>
                <a:cs typeface="Arial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 rot="21173050">
              <a:off x="8593653" y="-310627"/>
              <a:ext cx="1514203" cy="151420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/>
                <a:cs typeface="Arial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8269778" y="1685164"/>
              <a:ext cx="2113572" cy="3430009"/>
            </a:xfrm>
            <a:prstGeom prst="rect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/>
                <a:cs typeface="Arial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 rot="789004">
              <a:off x="7311494" y="1831349"/>
              <a:ext cx="756394" cy="171249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/>
                <a:cs typeface="Arial" pitchFamily="34" charset="0"/>
              </a:endParaRPr>
            </a:p>
          </p:txBody>
        </p:sp>
        <p:cxnSp>
          <p:nvCxnSpPr>
            <p:cNvPr id="9" name="Straight Connector 8"/>
            <p:cNvCxnSpPr>
              <a:endCxn id="8" idx="0"/>
            </p:cNvCxnSpPr>
            <p:nvPr/>
          </p:nvCxnSpPr>
          <p:spPr>
            <a:xfrm rot="16200000" flipH="1">
              <a:off x="9183733" y="1542332"/>
              <a:ext cx="276783" cy="8879"/>
            </a:xfrm>
            <a:prstGeom prst="line">
              <a:avLst/>
            </a:prstGeom>
            <a:ln w="34925" cap="flat" cmpd="sng" algn="ctr">
              <a:solidFill>
                <a:schemeClr val="tx1"/>
              </a:solidFill>
              <a:prstDash val="solid"/>
              <a:round/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endCxn id="8" idx="0"/>
            </p:cNvCxnSpPr>
            <p:nvPr/>
          </p:nvCxnSpPr>
          <p:spPr>
            <a:xfrm flipV="1">
              <a:off x="8299153" y="1685164"/>
              <a:ext cx="1027411" cy="25013"/>
            </a:xfrm>
            <a:prstGeom prst="line">
              <a:avLst/>
            </a:prstGeom>
            <a:ln w="34925" cap="flat" cmpd="sng" algn="ctr">
              <a:solidFill>
                <a:schemeClr val="tx1"/>
              </a:solidFill>
              <a:prstDash val="solid"/>
              <a:round/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endCxn id="8" idx="0"/>
            </p:cNvCxnSpPr>
            <p:nvPr/>
          </p:nvCxnSpPr>
          <p:spPr>
            <a:xfrm rot="10800000">
              <a:off x="9326565" y="1685165"/>
              <a:ext cx="1009655" cy="50165"/>
            </a:xfrm>
            <a:prstGeom prst="line">
              <a:avLst/>
            </a:prstGeom>
            <a:ln w="34925" cap="flat" cmpd="sng" algn="ctr">
              <a:solidFill>
                <a:schemeClr val="tx1"/>
              </a:solidFill>
              <a:prstDash val="solid"/>
              <a:round/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0" idx="0"/>
              <a:endCxn id="10" idx="2"/>
            </p:cNvCxnSpPr>
            <p:nvPr/>
          </p:nvCxnSpPr>
          <p:spPr>
            <a:xfrm rot="16200000" flipH="1" flipV="1">
              <a:off x="6855895" y="2492798"/>
              <a:ext cx="1667591" cy="389598"/>
            </a:xfrm>
            <a:prstGeom prst="line">
              <a:avLst/>
            </a:prstGeom>
            <a:ln w="349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1" idx="2"/>
              <a:endCxn id="11" idx="0"/>
            </p:cNvCxnSpPr>
            <p:nvPr/>
          </p:nvCxnSpPr>
          <p:spPr>
            <a:xfrm rot="5400000" flipH="1">
              <a:off x="9934218" y="2096626"/>
              <a:ext cx="1637211" cy="424918"/>
            </a:xfrm>
            <a:prstGeom prst="line">
              <a:avLst/>
            </a:prstGeom>
            <a:ln w="34925" cap="flat" cmpd="sng" algn="ctr">
              <a:solidFill>
                <a:schemeClr val="tx1"/>
              </a:solidFill>
              <a:prstDash val="solid"/>
              <a:round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rot="5400000">
              <a:off x="7506961" y="2087430"/>
              <a:ext cx="603596" cy="150895"/>
            </a:xfrm>
            <a:prstGeom prst="straightConnector1">
              <a:avLst/>
            </a:prstGeom>
            <a:ln w="476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8" idx="0"/>
            </p:cNvCxnSpPr>
            <p:nvPr/>
          </p:nvCxnSpPr>
          <p:spPr>
            <a:xfrm rot="16200000" flipH="1" flipV="1">
              <a:off x="8995246" y="1982454"/>
              <a:ext cx="628608" cy="34028"/>
            </a:xfrm>
            <a:prstGeom prst="straightConnector1">
              <a:avLst/>
            </a:prstGeom>
            <a:ln w="476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11" idx="0"/>
            </p:cNvCxnSpPr>
            <p:nvPr/>
          </p:nvCxnSpPr>
          <p:spPr>
            <a:xfrm rot="16200000" flipH="1">
              <a:off x="10274104" y="1756742"/>
              <a:ext cx="745994" cy="213468"/>
            </a:xfrm>
            <a:prstGeom prst="straightConnector1">
              <a:avLst/>
            </a:prstGeom>
            <a:ln w="476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rot="16200000" flipV="1">
              <a:off x="9146909" y="849815"/>
              <a:ext cx="581578" cy="89132"/>
            </a:xfrm>
            <a:prstGeom prst="straightConnector1">
              <a:avLst/>
            </a:prstGeom>
            <a:ln w="476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11191471" y="3442553"/>
              <a:ext cx="1388105" cy="745488"/>
              <a:chOff x="11279493" y="3367104"/>
              <a:chExt cx="1388105" cy="745488"/>
            </a:xfrm>
          </p:grpSpPr>
          <p:sp>
            <p:nvSpPr>
              <p:cNvPr id="23" name="Rectangle 22"/>
              <p:cNvSpPr/>
              <p:nvPr/>
            </p:nvSpPr>
            <p:spPr>
              <a:xfrm rot="7720868">
                <a:off x="11661830" y="3106824"/>
                <a:ext cx="623431" cy="138810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Helvetica"/>
                  <a:cs typeface="Arial" pitchFamily="34" charset="0"/>
                </a:endParaRPr>
              </a:p>
            </p:txBody>
          </p:sp>
          <p:cxnSp>
            <p:nvCxnSpPr>
              <p:cNvPr id="69" name="Straight Arrow Connector 68"/>
              <p:cNvCxnSpPr>
                <a:stCxn id="23" idx="2"/>
              </p:cNvCxnSpPr>
              <p:nvPr/>
            </p:nvCxnSpPr>
            <p:spPr>
              <a:xfrm rot="10800000" flipH="1" flipV="1">
                <a:off x="11431742" y="3367104"/>
                <a:ext cx="400837" cy="342472"/>
              </a:xfrm>
              <a:prstGeom prst="straightConnector1">
                <a:avLst/>
              </a:prstGeom>
              <a:ln w="476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Group 74"/>
            <p:cNvGrpSpPr/>
            <p:nvPr/>
          </p:nvGrpSpPr>
          <p:grpSpPr>
            <a:xfrm rot="17100000">
              <a:off x="7303699" y="4178949"/>
              <a:ext cx="1388105" cy="798631"/>
              <a:chOff x="6549231" y="3424460"/>
              <a:chExt cx="1388105" cy="798631"/>
            </a:xfrm>
          </p:grpSpPr>
          <p:sp>
            <p:nvSpPr>
              <p:cNvPr id="14" name="Rectangle 13"/>
              <p:cNvSpPr/>
              <p:nvPr/>
            </p:nvSpPr>
            <p:spPr>
              <a:xfrm rot="2726889">
                <a:off x="6931568" y="3217323"/>
                <a:ext cx="623431" cy="138810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Helvetica"/>
                  <a:cs typeface="Arial" pitchFamily="34" charset="0"/>
                </a:endParaRPr>
              </a:p>
            </p:txBody>
          </p:sp>
          <p:cxnSp>
            <p:nvCxnSpPr>
              <p:cNvPr id="72" name="Straight Arrow Connector 71"/>
              <p:cNvCxnSpPr>
                <a:stCxn id="14" idx="0"/>
              </p:cNvCxnSpPr>
              <p:nvPr/>
            </p:nvCxnSpPr>
            <p:spPr>
              <a:xfrm flipH="1">
                <a:off x="7356067" y="3424460"/>
                <a:ext cx="381810" cy="410864"/>
              </a:xfrm>
              <a:prstGeom prst="straightConnector1">
                <a:avLst/>
              </a:prstGeom>
              <a:ln w="476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/>
            <p:cNvGrpSpPr/>
            <p:nvPr/>
          </p:nvGrpSpPr>
          <p:grpSpPr>
            <a:xfrm rot="20315312">
              <a:off x="10969851" y="3027622"/>
              <a:ext cx="361473" cy="558656"/>
              <a:chOff x="14372623" y="1194609"/>
              <a:chExt cx="1165901" cy="914396"/>
            </a:xfrm>
          </p:grpSpPr>
          <p:sp>
            <p:nvSpPr>
              <p:cNvPr id="85" name="Oval 84"/>
              <p:cNvSpPr/>
              <p:nvPr/>
            </p:nvSpPr>
            <p:spPr>
              <a:xfrm rot="19886846">
                <a:off x="14372623" y="1194609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 rot="19886846">
                <a:off x="14449575" y="1271560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/>
              <p:cNvSpPr/>
              <p:nvPr/>
            </p:nvSpPr>
            <p:spPr>
              <a:xfrm rot="19886846">
                <a:off x="14539105" y="1348510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/>
              <p:cNvSpPr/>
              <p:nvPr/>
            </p:nvSpPr>
            <p:spPr>
              <a:xfrm rot="19886846">
                <a:off x="14616061" y="1425460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 rot="19886846">
                <a:off x="14705591" y="1514985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 rot="19886846">
                <a:off x="14795121" y="1604510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 rot="19886846">
                <a:off x="14884651" y="1694035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 rot="4500000">
              <a:off x="10264065" y="1459295"/>
              <a:ext cx="334531" cy="322549"/>
              <a:chOff x="14372623" y="1194609"/>
              <a:chExt cx="1165901" cy="914396"/>
            </a:xfrm>
          </p:grpSpPr>
          <p:sp>
            <p:nvSpPr>
              <p:cNvPr id="94" name="Oval 93"/>
              <p:cNvSpPr/>
              <p:nvPr/>
            </p:nvSpPr>
            <p:spPr>
              <a:xfrm rot="19886846">
                <a:off x="14372623" y="1194609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 rot="19886846">
                <a:off x="14449575" y="1271560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 rot="19886846">
                <a:off x="14539105" y="1348510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 rot="19886846">
                <a:off x="14616061" y="1425460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 rot="19886846">
                <a:off x="14705591" y="1514985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 rot="19886846">
                <a:off x="14795121" y="1604510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 rot="19886846">
                <a:off x="14884651" y="1694035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1" name="Group 100"/>
            <p:cNvGrpSpPr/>
            <p:nvPr/>
          </p:nvGrpSpPr>
          <p:grpSpPr>
            <a:xfrm rot="4500000">
              <a:off x="9268341" y="1141643"/>
              <a:ext cx="281228" cy="271155"/>
              <a:chOff x="14372623" y="1194609"/>
              <a:chExt cx="1165901" cy="914396"/>
            </a:xfrm>
          </p:grpSpPr>
          <p:sp>
            <p:nvSpPr>
              <p:cNvPr id="102" name="Oval 101"/>
              <p:cNvSpPr/>
              <p:nvPr/>
            </p:nvSpPr>
            <p:spPr>
              <a:xfrm rot="19886846">
                <a:off x="14372623" y="1194609"/>
                <a:ext cx="653873" cy="414970"/>
              </a:xfrm>
              <a:prstGeom prst="ellips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 rot="19886846">
                <a:off x="14449575" y="1271560"/>
                <a:ext cx="653873" cy="414970"/>
              </a:xfrm>
              <a:prstGeom prst="ellips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 rot="19886846">
                <a:off x="14539105" y="1348510"/>
                <a:ext cx="653873" cy="414970"/>
              </a:xfrm>
              <a:prstGeom prst="ellips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 rot="19886846">
                <a:off x="14616061" y="1425460"/>
                <a:ext cx="653873" cy="414970"/>
              </a:xfrm>
              <a:prstGeom prst="ellips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 rot="19886846">
                <a:off x="14705591" y="1514985"/>
                <a:ext cx="653873" cy="414970"/>
              </a:xfrm>
              <a:prstGeom prst="ellips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 rot="19886846">
                <a:off x="14795121" y="1604510"/>
                <a:ext cx="653873" cy="414970"/>
              </a:xfrm>
              <a:prstGeom prst="ellips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 rot="19886846">
                <a:off x="14884651" y="1694035"/>
                <a:ext cx="653873" cy="414970"/>
              </a:xfrm>
              <a:prstGeom prst="ellips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 rot="5990912">
              <a:off x="7887332" y="1515884"/>
              <a:ext cx="334531" cy="523373"/>
              <a:chOff x="14372623" y="1194609"/>
              <a:chExt cx="1165901" cy="914396"/>
            </a:xfrm>
          </p:grpSpPr>
          <p:sp>
            <p:nvSpPr>
              <p:cNvPr id="110" name="Oval 109"/>
              <p:cNvSpPr/>
              <p:nvPr/>
            </p:nvSpPr>
            <p:spPr>
              <a:xfrm rot="19886846">
                <a:off x="14372623" y="1194609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 rot="19886846">
                <a:off x="14449575" y="1271560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/>
              <p:cNvSpPr/>
              <p:nvPr/>
            </p:nvSpPr>
            <p:spPr>
              <a:xfrm rot="19886846">
                <a:off x="14539105" y="1348510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 rot="19886846">
                <a:off x="14616061" y="1425460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 rot="19886846">
                <a:off x="14705591" y="1514985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 rot="19886846">
                <a:off x="14795121" y="1604510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 rot="19886846">
                <a:off x="14884651" y="1694035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7" name="Group 116"/>
            <p:cNvGrpSpPr/>
            <p:nvPr/>
          </p:nvGrpSpPr>
          <p:grpSpPr>
            <a:xfrm rot="10800000">
              <a:off x="7436158" y="3504211"/>
              <a:ext cx="334531" cy="523373"/>
              <a:chOff x="14372623" y="1194609"/>
              <a:chExt cx="1165901" cy="914396"/>
            </a:xfrm>
          </p:grpSpPr>
          <p:sp>
            <p:nvSpPr>
              <p:cNvPr id="118" name="Oval 117"/>
              <p:cNvSpPr/>
              <p:nvPr/>
            </p:nvSpPr>
            <p:spPr>
              <a:xfrm rot="19886846">
                <a:off x="14372623" y="1194609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/>
              <p:nvPr/>
            </p:nvSpPr>
            <p:spPr>
              <a:xfrm rot="19886846">
                <a:off x="14449575" y="1271560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/>
              <p:nvPr/>
            </p:nvSpPr>
            <p:spPr>
              <a:xfrm rot="19886846">
                <a:off x="14539105" y="1348510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/>
              <p:cNvSpPr/>
              <p:nvPr/>
            </p:nvSpPr>
            <p:spPr>
              <a:xfrm rot="19886846">
                <a:off x="14616061" y="1425460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/>
              <p:cNvSpPr/>
              <p:nvPr/>
            </p:nvSpPr>
            <p:spPr>
              <a:xfrm rot="19886846">
                <a:off x="14705591" y="1514985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/>
              <p:cNvSpPr/>
              <p:nvPr/>
            </p:nvSpPr>
            <p:spPr>
              <a:xfrm rot="19886846">
                <a:off x="14795121" y="1604510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 rot="19886846">
                <a:off x="14884651" y="1694035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sses_2_fig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502" y="899620"/>
            <a:ext cx="9086717" cy="4537450"/>
          </a:xfrm>
          <a:prstGeom prst="rect">
            <a:avLst/>
          </a:prstGeom>
        </p:spPr>
      </p:pic>
      <p:pic>
        <p:nvPicPr>
          <p:cNvPr id="22" name="Picture 19" descr="C:\Documents and Settings\bensapp\Desktop\cvpr2010_ps\data\model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622929" y="2174592"/>
            <a:ext cx="3295172" cy="2977418"/>
          </a:xfrm>
          <a:prstGeom prst="rect">
            <a:avLst/>
          </a:prstGeom>
          <a:noFill/>
        </p:spPr>
      </p:pic>
      <p:sp>
        <p:nvSpPr>
          <p:cNvPr id="23" name="Right Arrow 22"/>
          <p:cNvSpPr/>
          <p:nvPr/>
        </p:nvSpPr>
        <p:spPr>
          <a:xfrm>
            <a:off x="13230767" y="3703777"/>
            <a:ext cx="13716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 rot="16200000" flipH="1">
            <a:off x="16580957" y="3396531"/>
            <a:ext cx="744354" cy="496236"/>
          </a:xfrm>
          <a:prstGeom prst="line">
            <a:avLst/>
          </a:prstGeom>
          <a:ln w="60325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10800000" flipV="1">
            <a:off x="15122650" y="3160716"/>
            <a:ext cx="615456" cy="547079"/>
          </a:xfrm>
          <a:prstGeom prst="line">
            <a:avLst/>
          </a:prstGeom>
          <a:ln w="60325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 flipH="1">
            <a:off x="15075015" y="3862020"/>
            <a:ext cx="496236" cy="372177"/>
          </a:xfrm>
          <a:prstGeom prst="line">
            <a:avLst/>
          </a:prstGeom>
          <a:ln w="603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6802953" y="4108335"/>
            <a:ext cx="449387" cy="332151"/>
          </a:xfrm>
          <a:prstGeom prst="line">
            <a:avLst/>
          </a:prstGeom>
          <a:ln w="603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>
            <a:off x="15496164" y="3748071"/>
            <a:ext cx="1257761" cy="88640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>
            <a:off x="16055185" y="2549048"/>
            <a:ext cx="460673" cy="670"/>
          </a:xfrm>
          <a:prstGeom prst="line">
            <a:avLst/>
          </a:prstGeom>
          <a:ln w="603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3337039" y="3057626"/>
            <a:ext cx="1065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efficient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inference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956696" y="1744083"/>
            <a:ext cx="8906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>
                <a:solidFill>
                  <a:srgbClr val="000000"/>
                </a:solidFill>
              </a:rPr>
              <a:t>input</a:t>
            </a:r>
            <a:endParaRPr lang="en-US" sz="2500" b="1" dirty="0">
              <a:solidFill>
                <a:srgbClr val="0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679003" y="1706402"/>
            <a:ext cx="113186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>
                <a:solidFill>
                  <a:srgbClr val="000000"/>
                </a:solidFill>
              </a:rPr>
              <a:t>output</a:t>
            </a:r>
            <a:endParaRPr lang="en-US" sz="2500" b="1" dirty="0">
              <a:solidFill>
                <a:srgbClr val="000000"/>
              </a:solidFill>
            </a:endParaRPr>
          </a:p>
        </p:txBody>
      </p:sp>
      <p:pic>
        <p:nvPicPr>
          <p:cNvPr id="33" name="Picture 19" descr="C:\Documents and Settings\bensapp\Desktop\cvpr2010_ps\data\model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859823" y="2180537"/>
            <a:ext cx="3327829" cy="3006926"/>
          </a:xfrm>
          <a:prstGeom prst="rect">
            <a:avLst/>
          </a:prstGeom>
          <a:noFill/>
        </p:spPr>
      </p:pic>
      <p:sp>
        <p:nvSpPr>
          <p:cNvPr id="35" name="Rectangle 34"/>
          <p:cNvSpPr/>
          <p:nvPr/>
        </p:nvSpPr>
        <p:spPr>
          <a:xfrm>
            <a:off x="10710280" y="2239079"/>
            <a:ext cx="1584283" cy="1335591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0657906" y="3221133"/>
            <a:ext cx="1610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detected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upper body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le-mabe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521" y="1595668"/>
            <a:ext cx="4781550" cy="37211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0723374" y="1126086"/>
            <a:ext cx="2786050" cy="4304663"/>
            <a:chOff x="11220917" y="0"/>
            <a:chExt cx="4438613" cy="6858000"/>
          </a:xfrm>
        </p:grpSpPr>
        <p:pic>
          <p:nvPicPr>
            <p:cNvPr id="6" name="Picture 5" descr="Screen shot 2012-04-16 at 11.36.35 AM.png"/>
            <p:cNvPicPr>
              <a:picLocks noChangeAspect="1"/>
            </p:cNvPicPr>
            <p:nvPr/>
          </p:nvPicPr>
          <p:blipFill>
            <a:blip r:embed="rId3"/>
            <a:srcRect l="3839" r="357"/>
            <a:stretch>
              <a:fillRect/>
            </a:stretch>
          </p:blipFill>
          <p:spPr>
            <a:xfrm>
              <a:off x="11220917" y="0"/>
              <a:ext cx="4412426" cy="6858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3486050" y="0"/>
              <a:ext cx="2173480" cy="9951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1260197" y="0"/>
              <a:ext cx="1335512" cy="9689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5"/>
          <p:cNvGrpSpPr/>
          <p:nvPr/>
        </p:nvGrpSpPr>
        <p:grpSpPr>
          <a:xfrm>
            <a:off x="130930" y="189681"/>
            <a:ext cx="3574460" cy="2452530"/>
            <a:chOff x="457200" y="1905000"/>
            <a:chExt cx="2565125" cy="1759999"/>
          </a:xfrm>
        </p:grpSpPr>
        <p:pic>
          <p:nvPicPr>
            <p:cNvPr id="5" name="Picture 7" descr="C:\Documents and Settings\bensapp\Desktop\ETHZ_PASCAL_Stickmen_v1.0\overlays\2007_006661.jpg"/>
            <p:cNvPicPr>
              <a:picLocks noChangeAspect="1" noChangeArrowheads="1"/>
            </p:cNvPicPr>
            <p:nvPr/>
          </p:nvPicPr>
          <p:blipFill>
            <a:blip r:embed="rId2"/>
            <a:srcRect l="7498"/>
            <a:stretch>
              <a:fillRect/>
            </a:stretch>
          </p:blipFill>
          <p:spPr bwMode="auto">
            <a:xfrm>
              <a:off x="457200" y="1905000"/>
              <a:ext cx="2565125" cy="17526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</p:pic>
        <p:pic>
          <p:nvPicPr>
            <p:cNvPr id="6" name="Picture 2" descr="C:\Documents and Settings\bensapp\Desktop\ETHZ_PASCAL_Stickmen_v1.0\overlays\2007_003226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855455" y="1912941"/>
              <a:ext cx="1166870" cy="1752058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1190090" y="3089012"/>
              <a:ext cx="1177834" cy="463824"/>
            </a:xfrm>
            <a:prstGeom prst="rect">
              <a:avLst/>
            </a:prstGeom>
            <a:solidFill>
              <a:schemeClr val="bg1">
                <a:alpha val="53000"/>
              </a:scheme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lighting</a:t>
              </a:r>
              <a:br>
                <a:rPr lang="en-US" dirty="0" smtClean="0"/>
              </a:br>
              <a:r>
                <a:rPr lang="en-US" dirty="0" smtClean="0"/>
                <a:t>variation</a:t>
              </a:r>
              <a:endParaRPr lang="en-US" dirty="0"/>
            </a:p>
          </p:txBody>
        </p:sp>
      </p:grpSp>
      <p:grpSp>
        <p:nvGrpSpPr>
          <p:cNvPr id="8" name="Group 18"/>
          <p:cNvGrpSpPr/>
          <p:nvPr/>
        </p:nvGrpSpPr>
        <p:grpSpPr>
          <a:xfrm>
            <a:off x="4242200" y="2759580"/>
            <a:ext cx="3950018" cy="2962513"/>
            <a:chOff x="1077981" y="4016605"/>
            <a:chExt cx="3649780" cy="2737335"/>
          </a:xfrm>
        </p:grpSpPr>
        <p:pic>
          <p:nvPicPr>
            <p:cNvPr id="9" name="Picture 9" descr="C:\Documents and Settings\bensapp\Desktop\ETHZ_PASCAL_Stickmen_v1.0\overlays\2007_003659.jp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77981" y="4016605"/>
              <a:ext cx="3649780" cy="2737335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1077981" y="5997806"/>
              <a:ext cx="1713467" cy="597204"/>
            </a:xfrm>
            <a:prstGeom prst="rect">
              <a:avLst/>
            </a:prstGeom>
            <a:solidFill>
              <a:schemeClr val="bg1">
                <a:alpha val="69000"/>
              </a:schemeClr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background</a:t>
              </a:r>
              <a:br>
                <a:rPr lang="en-US" dirty="0" smtClean="0"/>
              </a:br>
              <a:r>
                <a:rPr lang="en-US" dirty="0" smtClean="0"/>
                <a:t>clutter</a:t>
              </a:r>
              <a:endParaRPr lang="en-US" dirty="0"/>
            </a:p>
          </p:txBody>
        </p:sp>
      </p:grpSp>
      <p:grpSp>
        <p:nvGrpSpPr>
          <p:cNvPr id="11" name="Group 16"/>
          <p:cNvGrpSpPr/>
          <p:nvPr/>
        </p:nvGrpSpPr>
        <p:grpSpPr>
          <a:xfrm>
            <a:off x="3810131" y="214596"/>
            <a:ext cx="1652056" cy="2473140"/>
            <a:chOff x="3581401" y="1524000"/>
            <a:chExt cx="1514182" cy="2266739"/>
          </a:xfrm>
        </p:grpSpPr>
        <p:pic>
          <p:nvPicPr>
            <p:cNvPr id="12" name="Picture 10" descr="C:\Documents and Settings\bensapp\Desktop\ETHZ_PASCAL_Stickmen_v1.0\overlays\2007_000807.jp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581401" y="1524000"/>
              <a:ext cx="1514182" cy="2266739"/>
            </a:xfrm>
            <a:prstGeom prst="rect">
              <a:avLst/>
            </a:prstGeom>
            <a:noFill/>
          </p:spPr>
        </p:pic>
        <p:sp>
          <p:nvSpPr>
            <p:cNvPr id="13" name="TextBox 12"/>
            <p:cNvSpPr txBox="1"/>
            <p:nvPr/>
          </p:nvSpPr>
          <p:spPr>
            <a:xfrm>
              <a:off x="4041824" y="2788165"/>
              <a:ext cx="1009600" cy="846272"/>
            </a:xfrm>
            <a:prstGeom prst="rect">
              <a:avLst/>
            </a:prstGeom>
            <a:solidFill>
              <a:schemeClr val="bg1">
                <a:alpha val="53000"/>
              </a:schemeClr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pose &amp; viewpoint</a:t>
              </a:r>
              <a:r>
                <a:rPr lang="en-US" dirty="0" smtClean="0"/>
                <a:t> 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variation</a:t>
              </a:r>
              <a:endParaRPr lang="en-US" dirty="0"/>
            </a:p>
          </p:txBody>
        </p:sp>
      </p:grpSp>
      <p:grpSp>
        <p:nvGrpSpPr>
          <p:cNvPr id="14" name="Group 19"/>
          <p:cNvGrpSpPr/>
          <p:nvPr/>
        </p:nvGrpSpPr>
        <p:grpSpPr>
          <a:xfrm>
            <a:off x="5558023" y="236009"/>
            <a:ext cx="2640947" cy="2461362"/>
            <a:chOff x="5351021" y="4138031"/>
            <a:chExt cx="2743200" cy="2556662"/>
          </a:xfrm>
        </p:grpSpPr>
        <p:pic>
          <p:nvPicPr>
            <p:cNvPr id="15" name="Picture 4" descr="C:\Documents and Settings\bensapp\Desktop\ETHZ_PASCAL_Stickmen_v1.0\overlays\2008_005939.jp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351021" y="4138031"/>
              <a:ext cx="2743200" cy="2556662"/>
            </a:xfrm>
            <a:prstGeom prst="rect">
              <a:avLst/>
            </a:prstGeom>
            <a:noFill/>
          </p:spPr>
        </p:pic>
        <p:sp>
          <p:nvSpPr>
            <p:cNvPr id="16" name="TextBox 15"/>
            <p:cNvSpPr txBox="1"/>
            <p:nvPr/>
          </p:nvSpPr>
          <p:spPr>
            <a:xfrm>
              <a:off x="6169472" y="6216496"/>
              <a:ext cx="1866303" cy="383632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foreshortening</a:t>
              </a:r>
              <a:endParaRPr lang="en-US" dirty="0"/>
            </a:p>
          </p:txBody>
        </p:sp>
      </p:grpSp>
      <p:grpSp>
        <p:nvGrpSpPr>
          <p:cNvPr id="17" name="Group 22"/>
          <p:cNvGrpSpPr/>
          <p:nvPr/>
        </p:nvGrpSpPr>
        <p:grpSpPr>
          <a:xfrm>
            <a:off x="104747" y="2738652"/>
            <a:ext cx="4065944" cy="2878688"/>
            <a:chOff x="5294235" y="1403061"/>
            <a:chExt cx="3529421" cy="2498829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94235" y="1403061"/>
              <a:ext cx="3529421" cy="2498829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7142689" y="3185650"/>
              <a:ext cx="1564568" cy="561044"/>
            </a:xfrm>
            <a:prstGeom prst="rect">
              <a:avLst/>
            </a:prstGeom>
            <a:solidFill>
              <a:schemeClr val="bg1">
                <a:alpha val="47000"/>
              </a:schemeClr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intrinsic scale variations</a:t>
              </a:r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2-04-16 at 17.07.15 PM.png"/>
          <p:cNvPicPr>
            <a:picLocks noChangeAspect="1"/>
          </p:cNvPicPr>
          <p:nvPr/>
        </p:nvPicPr>
        <p:blipFill>
          <a:blip r:embed="rId2"/>
          <a:srcRect l="1192" t="604" r="422" b="522"/>
          <a:stretch>
            <a:fillRect/>
          </a:stretch>
        </p:blipFill>
        <p:spPr>
          <a:xfrm>
            <a:off x="229710" y="1596576"/>
            <a:ext cx="4330483" cy="3916011"/>
          </a:xfrm>
          <a:prstGeom prst="rect">
            <a:avLst/>
          </a:prstGeom>
        </p:spPr>
      </p:pic>
      <p:pic>
        <p:nvPicPr>
          <p:cNvPr id="5" name="Picture 4" descr="Screen shot 2012-04-16 at 17.07.26 PM.png"/>
          <p:cNvPicPr>
            <a:picLocks noChangeAspect="1"/>
          </p:cNvPicPr>
          <p:nvPr/>
        </p:nvPicPr>
        <p:blipFill>
          <a:blip r:embed="rId3"/>
          <a:srcRect t="2112" b="745"/>
          <a:stretch>
            <a:fillRect/>
          </a:stretch>
        </p:blipFill>
        <p:spPr>
          <a:xfrm>
            <a:off x="4590347" y="1612527"/>
            <a:ext cx="4401544" cy="390006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9432039" y="942770"/>
            <a:ext cx="3973405" cy="4569817"/>
            <a:chOff x="9183267" y="618884"/>
            <a:chExt cx="4391642" cy="5050832"/>
          </a:xfrm>
        </p:grpSpPr>
        <p:pic>
          <p:nvPicPr>
            <p:cNvPr id="6" name="Picture 5" descr="Screen shot 2012-04-16 at 17.38.55 PM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47097" y="1529289"/>
              <a:ext cx="3239190" cy="3156298"/>
            </a:xfrm>
            <a:prstGeom prst="rect">
              <a:avLst/>
            </a:prstGeom>
          </p:spPr>
        </p:pic>
        <p:pic>
          <p:nvPicPr>
            <p:cNvPr id="7" name="Picture 6" descr="Screen shot 2012-04-16 at 17.43.16 PM.png"/>
            <p:cNvPicPr>
              <a:picLocks noChangeAspect="1"/>
            </p:cNvPicPr>
            <p:nvPr/>
          </p:nvPicPr>
          <p:blipFill>
            <a:blip r:embed="rId5"/>
            <a:srcRect l="25876" r="18072"/>
            <a:stretch>
              <a:fillRect/>
            </a:stretch>
          </p:blipFill>
          <p:spPr>
            <a:xfrm>
              <a:off x="9183267" y="2432856"/>
              <a:ext cx="748304" cy="1197185"/>
            </a:xfrm>
            <a:prstGeom prst="rect">
              <a:avLst/>
            </a:prstGeom>
          </p:spPr>
        </p:pic>
        <p:pic>
          <p:nvPicPr>
            <p:cNvPr id="8" name="Picture 7" descr="Screen shot 2012-04-16 at 17.40.05 PM.png"/>
            <p:cNvPicPr>
              <a:picLocks noChangeAspect="1"/>
            </p:cNvPicPr>
            <p:nvPr/>
          </p:nvPicPr>
          <p:blipFill>
            <a:blip r:embed="rId6"/>
            <a:srcRect l="43606"/>
            <a:stretch>
              <a:fillRect/>
            </a:stretch>
          </p:blipFill>
          <p:spPr>
            <a:xfrm>
              <a:off x="12832527" y="2405988"/>
              <a:ext cx="742382" cy="1255950"/>
            </a:xfrm>
            <a:prstGeom prst="rect">
              <a:avLst/>
            </a:prstGeom>
          </p:spPr>
        </p:pic>
        <p:pic>
          <p:nvPicPr>
            <p:cNvPr id="9" name="Picture 8" descr="Screen shot 2012-04-16 at 17.41.50 PM.png"/>
            <p:cNvPicPr>
              <a:picLocks noChangeAspect="1"/>
            </p:cNvPicPr>
            <p:nvPr/>
          </p:nvPicPr>
          <p:blipFill>
            <a:blip r:embed="rId7"/>
            <a:srcRect l="41765" r="6686" b="25363"/>
            <a:stretch>
              <a:fillRect/>
            </a:stretch>
          </p:blipFill>
          <p:spPr>
            <a:xfrm>
              <a:off x="10966895" y="4554883"/>
              <a:ext cx="937734" cy="1114833"/>
            </a:xfrm>
            <a:prstGeom prst="rect">
              <a:avLst/>
            </a:prstGeom>
          </p:spPr>
        </p:pic>
        <p:pic>
          <p:nvPicPr>
            <p:cNvPr id="10" name="Picture 9" descr="Screen shot 2012-04-16 at 17.43.07 PM.png"/>
            <p:cNvPicPr>
              <a:picLocks noChangeAspect="1"/>
            </p:cNvPicPr>
            <p:nvPr/>
          </p:nvPicPr>
          <p:blipFill>
            <a:blip r:embed="rId8"/>
            <a:srcRect l="44693" r="16496" b="28618"/>
            <a:stretch>
              <a:fillRect/>
            </a:stretch>
          </p:blipFill>
          <p:spPr>
            <a:xfrm>
              <a:off x="11048902" y="618884"/>
              <a:ext cx="690859" cy="1137897"/>
            </a:xfrm>
            <a:prstGeom prst="rect">
              <a:avLst/>
            </a:prstGeom>
          </p:spPr>
        </p:pic>
        <p:pic>
          <p:nvPicPr>
            <p:cNvPr id="11" name="Picture 10" descr="Screen shot 2012-04-16 at 17.48.04 PM.png"/>
            <p:cNvPicPr>
              <a:picLocks noChangeAspect="1"/>
            </p:cNvPicPr>
            <p:nvPr/>
          </p:nvPicPr>
          <p:blipFill>
            <a:blip r:embed="rId9"/>
            <a:srcRect l="24398" b="18696"/>
            <a:stretch>
              <a:fillRect/>
            </a:stretch>
          </p:blipFill>
          <p:spPr>
            <a:xfrm>
              <a:off x="9285776" y="3991058"/>
              <a:ext cx="1147835" cy="1301921"/>
            </a:xfrm>
            <a:prstGeom prst="rect">
              <a:avLst/>
            </a:prstGeom>
          </p:spPr>
        </p:pic>
        <p:pic>
          <p:nvPicPr>
            <p:cNvPr id="12" name="Picture 11" descr="Screen shot 2012-04-16 at 17.47.40 PM.png"/>
            <p:cNvPicPr>
              <a:picLocks noChangeAspect="1"/>
            </p:cNvPicPr>
            <p:nvPr/>
          </p:nvPicPr>
          <p:blipFill>
            <a:blip r:embed="rId10"/>
            <a:srcRect l="41679"/>
            <a:stretch>
              <a:fillRect/>
            </a:stretch>
          </p:blipFill>
          <p:spPr>
            <a:xfrm>
              <a:off x="9568172" y="864401"/>
              <a:ext cx="924061" cy="1318120"/>
            </a:xfrm>
            <a:prstGeom prst="rect">
              <a:avLst/>
            </a:prstGeom>
          </p:spPr>
        </p:pic>
        <p:pic>
          <p:nvPicPr>
            <p:cNvPr id="13" name="Picture 12" descr="Screen shot 2012-04-16 at 17.47.16 PM.png"/>
            <p:cNvPicPr>
              <a:picLocks noChangeAspect="1"/>
            </p:cNvPicPr>
            <p:nvPr/>
          </p:nvPicPr>
          <p:blipFill>
            <a:blip r:embed="rId11"/>
            <a:srcRect l="25949" t="458" b="25525"/>
            <a:stretch>
              <a:fillRect/>
            </a:stretch>
          </p:blipFill>
          <p:spPr>
            <a:xfrm>
              <a:off x="12258486" y="4021813"/>
              <a:ext cx="1090854" cy="1127648"/>
            </a:xfrm>
            <a:prstGeom prst="rect">
              <a:avLst/>
            </a:prstGeom>
          </p:spPr>
        </p:pic>
        <p:pic>
          <p:nvPicPr>
            <p:cNvPr id="14" name="Picture 13" descr="Screen shot 2012-04-16 at 17.46.45 PM.png"/>
            <p:cNvPicPr>
              <a:picLocks noChangeAspect="1"/>
            </p:cNvPicPr>
            <p:nvPr/>
          </p:nvPicPr>
          <p:blipFill>
            <a:blip r:embed="rId12"/>
            <a:srcRect l="21476" t="13536"/>
            <a:stretch>
              <a:fillRect/>
            </a:stretch>
          </p:blipFill>
          <p:spPr>
            <a:xfrm>
              <a:off x="12268737" y="895154"/>
              <a:ext cx="764357" cy="1310713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13804370" y="1215925"/>
            <a:ext cx="3256136" cy="4296662"/>
            <a:chOff x="11071436" y="3109780"/>
            <a:chExt cx="3697751" cy="4879399"/>
          </a:xfrm>
        </p:grpSpPr>
        <p:pic>
          <p:nvPicPr>
            <p:cNvPr id="16" name="Picture 15" descr="lelbs.jpg"/>
            <p:cNvPicPr>
              <a:picLocks noChangeAspect="1"/>
            </p:cNvPicPr>
            <p:nvPr/>
          </p:nvPicPr>
          <p:blipFill>
            <a:blip r:embed="rId13"/>
            <a:srcRect t="39516" r="69993"/>
            <a:stretch>
              <a:fillRect/>
            </a:stretch>
          </p:blipFill>
          <p:spPr>
            <a:xfrm>
              <a:off x="11071436" y="3109780"/>
              <a:ext cx="3697751" cy="1843537"/>
            </a:xfrm>
            <a:prstGeom prst="rect">
              <a:avLst/>
            </a:prstGeom>
          </p:spPr>
        </p:pic>
        <p:pic>
          <p:nvPicPr>
            <p:cNvPr id="18" name="Picture 17" descr="lelbs.jpg"/>
            <p:cNvPicPr>
              <a:picLocks noChangeAspect="1"/>
            </p:cNvPicPr>
            <p:nvPr/>
          </p:nvPicPr>
          <p:blipFill>
            <a:blip r:embed="rId13"/>
            <a:srcRect l="25106" r="44648"/>
            <a:stretch>
              <a:fillRect/>
            </a:stretch>
          </p:blipFill>
          <p:spPr>
            <a:xfrm>
              <a:off x="11076890" y="4941179"/>
              <a:ext cx="3687580" cy="3048000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2067438" y="5392377"/>
            <a:ext cx="65724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/>
              <a:t>(a)</a:t>
            </a:r>
            <a:endParaRPr lang="en-US" sz="33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488238" y="5392377"/>
            <a:ext cx="67542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/>
              <a:t>(</a:t>
            </a:r>
            <a:r>
              <a:rPr lang="en-US" sz="3300" b="1" dirty="0" err="1" smtClean="0"/>
              <a:t>b</a:t>
            </a:r>
            <a:r>
              <a:rPr lang="en-US" sz="3300" b="1" dirty="0" smtClean="0"/>
              <a:t>)</a:t>
            </a:r>
            <a:endParaRPr lang="en-US" sz="33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1110156" y="5392377"/>
            <a:ext cx="62542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/>
              <a:t>(</a:t>
            </a:r>
            <a:r>
              <a:rPr lang="en-US" sz="3300" b="1" dirty="0" err="1" smtClean="0"/>
              <a:t>c</a:t>
            </a:r>
            <a:r>
              <a:rPr lang="en-US" sz="3300" b="1" dirty="0" smtClean="0"/>
              <a:t>)</a:t>
            </a:r>
            <a:endParaRPr lang="en-US" sz="33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5164345" y="5392377"/>
            <a:ext cx="67542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/>
              <a:t>(</a:t>
            </a:r>
            <a:r>
              <a:rPr lang="en-US" sz="3300" b="1" dirty="0" err="1" smtClean="0"/>
              <a:t>d</a:t>
            </a:r>
            <a:r>
              <a:rPr lang="en-US" sz="3300" b="1" dirty="0" smtClean="0"/>
              <a:t>)</a:t>
            </a:r>
            <a:endParaRPr lang="en-US" sz="33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6472556" y="1958872"/>
            <a:ext cx="320490" cy="4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766697" y="172653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predict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57520" y="2418258"/>
            <a:ext cx="563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10x10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8" name="Picture 7" descr="0002_c2f1_llarm.jpg"/>
          <p:cNvPicPr>
            <a:picLocks noChangeAspect="1"/>
          </p:cNvPicPr>
          <p:nvPr/>
        </p:nvPicPr>
        <p:blipFill>
          <a:blip r:embed="rId2">
            <a:lum bright="25000" contrast="35000"/>
            <a:alphaModFix/>
          </a:blip>
          <a:stretch>
            <a:fillRect/>
          </a:stretch>
        </p:blipFill>
        <p:spPr>
          <a:xfrm>
            <a:off x="2518986" y="5477830"/>
            <a:ext cx="1467220" cy="1316736"/>
          </a:xfrm>
          <a:prstGeom prst="rect">
            <a:avLst/>
          </a:prstGeom>
        </p:spPr>
      </p:pic>
      <p:pic>
        <p:nvPicPr>
          <p:cNvPr id="9" name="Picture 8" descr="0002_c2f1_luarm.jpg"/>
          <p:cNvPicPr>
            <a:picLocks noChangeAspect="1"/>
          </p:cNvPicPr>
          <p:nvPr/>
        </p:nvPicPr>
        <p:blipFill>
          <a:blip r:embed="rId3">
            <a:lum bright="25000" contrast="35000"/>
            <a:alphaModFix/>
          </a:blip>
          <a:stretch>
            <a:fillRect/>
          </a:stretch>
        </p:blipFill>
        <p:spPr>
          <a:xfrm>
            <a:off x="2526949" y="4123692"/>
            <a:ext cx="1467220" cy="1316736"/>
          </a:xfrm>
          <a:prstGeom prst="rect">
            <a:avLst/>
          </a:prstGeom>
        </p:spPr>
      </p:pic>
      <p:pic>
        <p:nvPicPr>
          <p:cNvPr id="10" name="Picture 9" descr="0002_c2f1_torso.jpg"/>
          <p:cNvPicPr>
            <a:picLocks noChangeAspect="1"/>
          </p:cNvPicPr>
          <p:nvPr/>
        </p:nvPicPr>
        <p:blipFill>
          <a:blip r:embed="rId4">
            <a:lum bright="25000" contrast="35000"/>
            <a:alphaModFix/>
          </a:blip>
          <a:stretch>
            <a:fillRect/>
          </a:stretch>
        </p:blipFill>
        <p:spPr>
          <a:xfrm>
            <a:off x="2519155" y="2746486"/>
            <a:ext cx="1467220" cy="131673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26113" y="2441778"/>
            <a:ext cx="563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20x20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13" name="Picture 12" descr="0002_c2f3_llarm.jpg"/>
          <p:cNvPicPr>
            <a:picLocks noChangeAspect="1"/>
          </p:cNvPicPr>
          <p:nvPr/>
        </p:nvPicPr>
        <p:blipFill>
          <a:blip r:embed="rId5">
            <a:lum bright="25000" contrast="35000"/>
            <a:alphaModFix/>
          </a:blip>
          <a:stretch>
            <a:fillRect/>
          </a:stretch>
        </p:blipFill>
        <p:spPr>
          <a:xfrm>
            <a:off x="4017433" y="5486400"/>
            <a:ext cx="1467220" cy="1316736"/>
          </a:xfrm>
          <a:prstGeom prst="rect">
            <a:avLst/>
          </a:prstGeom>
        </p:spPr>
      </p:pic>
      <p:pic>
        <p:nvPicPr>
          <p:cNvPr id="14" name="Picture 13" descr="0002_c2f3_luarm.jpg"/>
          <p:cNvPicPr>
            <a:picLocks noChangeAspect="1"/>
          </p:cNvPicPr>
          <p:nvPr/>
        </p:nvPicPr>
        <p:blipFill>
          <a:blip r:embed="rId6">
            <a:lum bright="25000" contrast="35000"/>
            <a:alphaModFix/>
          </a:blip>
          <a:stretch>
            <a:fillRect/>
          </a:stretch>
        </p:blipFill>
        <p:spPr>
          <a:xfrm>
            <a:off x="4017433" y="4123881"/>
            <a:ext cx="1467220" cy="1316736"/>
          </a:xfrm>
          <a:prstGeom prst="rect">
            <a:avLst/>
          </a:prstGeom>
        </p:spPr>
      </p:pic>
      <p:pic>
        <p:nvPicPr>
          <p:cNvPr id="15" name="Picture 14" descr="0002_c2f3_torso.jpg"/>
          <p:cNvPicPr>
            <a:picLocks noChangeAspect="1"/>
          </p:cNvPicPr>
          <p:nvPr/>
        </p:nvPicPr>
        <p:blipFill>
          <a:blip r:embed="rId7">
            <a:lum bright="25000" contrast="35000"/>
            <a:alphaModFix/>
          </a:blip>
          <a:stretch>
            <a:fillRect/>
          </a:stretch>
        </p:blipFill>
        <p:spPr>
          <a:xfrm>
            <a:off x="4017433" y="2761363"/>
            <a:ext cx="1467220" cy="131673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992621" y="2426098"/>
            <a:ext cx="563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40x40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18" name="Picture 17" descr="0002_c2f5_llarm.jpg"/>
          <p:cNvPicPr>
            <a:picLocks noChangeAspect="1"/>
          </p:cNvPicPr>
          <p:nvPr/>
        </p:nvPicPr>
        <p:blipFill>
          <a:blip r:embed="rId8">
            <a:lum bright="25000" contrast="35000"/>
            <a:alphaModFix/>
          </a:blip>
          <a:stretch>
            <a:fillRect/>
          </a:stretch>
        </p:blipFill>
        <p:spPr>
          <a:xfrm>
            <a:off x="5535027" y="5493660"/>
            <a:ext cx="1467220" cy="1316736"/>
          </a:xfrm>
          <a:prstGeom prst="rect">
            <a:avLst/>
          </a:prstGeom>
        </p:spPr>
      </p:pic>
      <p:pic>
        <p:nvPicPr>
          <p:cNvPr id="19" name="Picture 18" descr="0002_c2f5_luarm.jpg"/>
          <p:cNvPicPr>
            <a:picLocks noChangeAspect="1"/>
          </p:cNvPicPr>
          <p:nvPr/>
        </p:nvPicPr>
        <p:blipFill>
          <a:blip r:embed="rId9">
            <a:lum bright="25000" contrast="35000"/>
            <a:alphaModFix/>
          </a:blip>
          <a:stretch>
            <a:fillRect/>
          </a:stretch>
        </p:blipFill>
        <p:spPr>
          <a:xfrm>
            <a:off x="5535027" y="4125925"/>
            <a:ext cx="1467220" cy="1316736"/>
          </a:xfrm>
          <a:prstGeom prst="rect">
            <a:avLst/>
          </a:prstGeom>
        </p:spPr>
      </p:pic>
      <p:pic>
        <p:nvPicPr>
          <p:cNvPr id="20" name="Picture 19" descr="0002_c2f5_torso.jpg"/>
          <p:cNvPicPr>
            <a:picLocks noChangeAspect="1"/>
          </p:cNvPicPr>
          <p:nvPr/>
        </p:nvPicPr>
        <p:blipFill>
          <a:blip r:embed="rId10">
            <a:lum bright="25000" contrast="35000"/>
            <a:alphaModFix/>
          </a:blip>
          <a:stretch>
            <a:fillRect/>
          </a:stretch>
        </p:blipFill>
        <p:spPr>
          <a:xfrm>
            <a:off x="5535027" y="2758190"/>
            <a:ext cx="1467220" cy="131673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514617" y="2414654"/>
            <a:ext cx="563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80x80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23" name="Picture 22" descr="0002_c2f7_llarm.jpg"/>
          <p:cNvPicPr>
            <a:picLocks noChangeAspect="1"/>
          </p:cNvPicPr>
          <p:nvPr/>
        </p:nvPicPr>
        <p:blipFill>
          <a:blip r:embed="rId11">
            <a:lum bright="25000" contrast="35000"/>
            <a:alphaModFix/>
          </a:blip>
          <a:stretch>
            <a:fillRect/>
          </a:stretch>
        </p:blipFill>
        <p:spPr>
          <a:xfrm>
            <a:off x="7045417" y="5498460"/>
            <a:ext cx="1467220" cy="1316736"/>
          </a:xfrm>
          <a:prstGeom prst="rect">
            <a:avLst/>
          </a:prstGeom>
        </p:spPr>
      </p:pic>
      <p:pic>
        <p:nvPicPr>
          <p:cNvPr id="24" name="Picture 23" descr="0002_c2f7_luarm.jpg"/>
          <p:cNvPicPr>
            <a:picLocks noChangeAspect="1"/>
          </p:cNvPicPr>
          <p:nvPr/>
        </p:nvPicPr>
        <p:blipFill>
          <a:blip r:embed="rId12">
            <a:lum bright="25000" contrast="35000"/>
            <a:alphaModFix/>
          </a:blip>
          <a:stretch>
            <a:fillRect/>
          </a:stretch>
        </p:blipFill>
        <p:spPr>
          <a:xfrm>
            <a:off x="7045417" y="4130088"/>
            <a:ext cx="1465005" cy="1316736"/>
          </a:xfrm>
          <a:prstGeom prst="rect">
            <a:avLst/>
          </a:prstGeom>
        </p:spPr>
      </p:pic>
      <p:pic>
        <p:nvPicPr>
          <p:cNvPr id="25" name="Picture 24" descr="0002_c2f7_torso.jpg"/>
          <p:cNvPicPr>
            <a:picLocks noChangeAspect="1"/>
          </p:cNvPicPr>
          <p:nvPr/>
        </p:nvPicPr>
        <p:blipFill>
          <a:blip r:embed="rId13">
            <a:lum bright="25000" contrast="35000"/>
            <a:alphaModFix/>
          </a:blip>
          <a:stretch>
            <a:fillRect/>
          </a:stretch>
        </p:blipFill>
        <p:spPr>
          <a:xfrm>
            <a:off x="7045417" y="2761715"/>
            <a:ext cx="1467220" cy="1316736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7708228" y="3190397"/>
            <a:ext cx="302024" cy="441390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 rot="21071202">
            <a:off x="7557735" y="4559361"/>
            <a:ext cx="150804" cy="379921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rot="17028207">
            <a:off x="7835909" y="6170558"/>
            <a:ext cx="126166" cy="327066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6870" y="5376331"/>
            <a:ext cx="899593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left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lower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arm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(elbow)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-53235" y="3965618"/>
            <a:ext cx="1148797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left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upper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arm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(shoulder)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17715" y="3135085"/>
            <a:ext cx="670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torso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top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6" name="Picture 35" descr="0001_10x10x24_quiver.jpg"/>
          <p:cNvPicPr>
            <a:picLocks noChangeAspect="1"/>
          </p:cNvPicPr>
          <p:nvPr/>
        </p:nvPicPr>
        <p:blipFill>
          <a:blip r:embed="rId14">
            <a:lum bright="25000" contrast="35000"/>
          </a:blip>
          <a:stretch>
            <a:fillRect/>
          </a:stretch>
        </p:blipFill>
        <p:spPr>
          <a:xfrm>
            <a:off x="1011465" y="2748223"/>
            <a:ext cx="1467220" cy="1316736"/>
          </a:xfrm>
          <a:prstGeom prst="rect">
            <a:avLst/>
          </a:prstGeom>
        </p:spPr>
      </p:pic>
      <p:pic>
        <p:nvPicPr>
          <p:cNvPr id="37" name="Picture 36" descr="0001_10x10x24_quiver.jpg"/>
          <p:cNvPicPr>
            <a:picLocks noChangeAspect="1"/>
          </p:cNvPicPr>
          <p:nvPr/>
        </p:nvPicPr>
        <p:blipFill>
          <a:blip r:embed="rId14">
            <a:lum bright="25000" contrast="35000"/>
          </a:blip>
          <a:stretch>
            <a:fillRect/>
          </a:stretch>
        </p:blipFill>
        <p:spPr>
          <a:xfrm>
            <a:off x="1011465" y="4112452"/>
            <a:ext cx="1467220" cy="1316736"/>
          </a:xfrm>
          <a:prstGeom prst="rect">
            <a:avLst/>
          </a:prstGeom>
        </p:spPr>
      </p:pic>
      <p:pic>
        <p:nvPicPr>
          <p:cNvPr id="38" name="Picture 37" descr="0001_10x10x24_quiver.jpg"/>
          <p:cNvPicPr>
            <a:picLocks noChangeAspect="1"/>
          </p:cNvPicPr>
          <p:nvPr/>
        </p:nvPicPr>
        <p:blipFill>
          <a:blip r:embed="rId14">
            <a:lum bright="25000" contrast="35000"/>
          </a:blip>
          <a:stretch>
            <a:fillRect/>
          </a:stretch>
        </p:blipFill>
        <p:spPr>
          <a:xfrm>
            <a:off x="1011465" y="5476680"/>
            <a:ext cx="1467220" cy="131673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158243" y="2247759"/>
            <a:ext cx="1206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10x10</a:t>
            </a:r>
          </a:p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(before pruning)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40" name="Octagon 39"/>
          <p:cNvSpPr/>
          <p:nvPr/>
        </p:nvSpPr>
        <p:spPr>
          <a:xfrm>
            <a:off x="4246638" y="1604197"/>
            <a:ext cx="700033" cy="700034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41" name="Group 92"/>
          <p:cNvGrpSpPr/>
          <p:nvPr/>
        </p:nvGrpSpPr>
        <p:grpSpPr>
          <a:xfrm>
            <a:off x="2204876" y="1604197"/>
            <a:ext cx="4216400" cy="700034"/>
            <a:chOff x="1672168" y="1942041"/>
            <a:chExt cx="5507565" cy="914400"/>
          </a:xfrm>
        </p:grpSpPr>
        <p:sp>
          <p:nvSpPr>
            <p:cNvPr id="42" name="Rectangle 41"/>
            <p:cNvSpPr/>
            <p:nvPr/>
          </p:nvSpPr>
          <p:spPr>
            <a:xfrm>
              <a:off x="1672168" y="1984375"/>
              <a:ext cx="829733" cy="8297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3" name="Dodecagon 42"/>
            <p:cNvSpPr/>
            <p:nvPr/>
          </p:nvSpPr>
          <p:spPr>
            <a:xfrm>
              <a:off x="6265333" y="1942041"/>
              <a:ext cx="914400" cy="914400"/>
            </a:xfrm>
            <a:prstGeom prst="dodecag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4" name="Hexagon 43"/>
            <p:cNvSpPr/>
            <p:nvPr/>
          </p:nvSpPr>
          <p:spPr>
            <a:xfrm>
              <a:off x="2920999" y="1955376"/>
              <a:ext cx="1005416" cy="887730"/>
            </a:xfrm>
            <a:prstGeom prst="hexagon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grpSp>
          <p:nvGrpSpPr>
            <p:cNvPr id="45" name="Group 209"/>
            <p:cNvGrpSpPr/>
            <p:nvPr/>
          </p:nvGrpSpPr>
          <p:grpSpPr>
            <a:xfrm>
              <a:off x="1730601" y="2074133"/>
              <a:ext cx="708179" cy="584809"/>
              <a:chOff x="6997699" y="2966835"/>
              <a:chExt cx="1294015" cy="1068590"/>
            </a:xfrm>
          </p:grpSpPr>
          <p:sp>
            <p:nvSpPr>
              <p:cNvPr id="86" name="Oval 85"/>
              <p:cNvSpPr>
                <a:spLocks noChangeAspect="1"/>
              </p:cNvSpPr>
              <p:nvPr/>
            </p:nvSpPr>
            <p:spPr>
              <a:xfrm>
                <a:off x="6997699" y="3789160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87" name="Oval 86"/>
              <p:cNvSpPr>
                <a:spLocks noChangeAspect="1"/>
              </p:cNvSpPr>
              <p:nvPr/>
            </p:nvSpPr>
            <p:spPr>
              <a:xfrm>
                <a:off x="7169149" y="33732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88" name="Oval 87"/>
              <p:cNvSpPr>
                <a:spLocks noChangeAspect="1"/>
              </p:cNvSpPr>
              <p:nvPr/>
            </p:nvSpPr>
            <p:spPr>
              <a:xfrm>
                <a:off x="7518399" y="33224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89" name="Oval 88"/>
              <p:cNvSpPr>
                <a:spLocks noChangeAspect="1"/>
              </p:cNvSpPr>
              <p:nvPr/>
            </p:nvSpPr>
            <p:spPr>
              <a:xfrm>
                <a:off x="7893049" y="33732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90" name="Oval 89"/>
              <p:cNvSpPr>
                <a:spLocks noChangeAspect="1"/>
              </p:cNvSpPr>
              <p:nvPr/>
            </p:nvSpPr>
            <p:spPr>
              <a:xfrm>
                <a:off x="8045449" y="3789160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91" name="Oval 90"/>
              <p:cNvSpPr>
                <a:spLocks noChangeAspect="1"/>
              </p:cNvSpPr>
              <p:nvPr/>
            </p:nvSpPr>
            <p:spPr>
              <a:xfrm>
                <a:off x="7524749" y="29668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cxnSp>
            <p:nvCxnSpPr>
              <p:cNvPr id="92" name="Straight Connector 91"/>
              <p:cNvCxnSpPr>
                <a:stCxn id="86" idx="0"/>
                <a:endCxn id="87" idx="3"/>
              </p:cNvCxnSpPr>
              <p:nvPr/>
            </p:nvCxnSpPr>
            <p:spPr>
              <a:xfrm rot="5400000" flipH="1" flipV="1">
                <a:off x="7060161" y="3644107"/>
                <a:ext cx="205725" cy="84382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>
                <a:stCxn id="88" idx="2"/>
                <a:endCxn id="87" idx="6"/>
              </p:cNvCxnSpPr>
              <p:nvPr/>
            </p:nvCxnSpPr>
            <p:spPr>
              <a:xfrm rot="10800000" flipV="1">
                <a:off x="7415415" y="3445568"/>
                <a:ext cx="102985" cy="5080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>
                <a:stCxn id="89" idx="2"/>
                <a:endCxn id="88" idx="6"/>
              </p:cNvCxnSpPr>
              <p:nvPr/>
            </p:nvCxnSpPr>
            <p:spPr>
              <a:xfrm rot="10800000">
                <a:off x="7764665" y="3445568"/>
                <a:ext cx="128385" cy="5080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>
                <a:stCxn id="89" idx="5"/>
                <a:endCxn id="90" idx="0"/>
              </p:cNvCxnSpPr>
              <p:nvPr/>
            </p:nvCxnSpPr>
            <p:spPr>
              <a:xfrm rot="16200000" flipH="1">
                <a:off x="8033053" y="3653630"/>
                <a:ext cx="205725" cy="65333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>
                <a:stCxn id="91" idx="4"/>
                <a:endCxn id="88" idx="0"/>
              </p:cNvCxnSpPr>
              <p:nvPr/>
            </p:nvCxnSpPr>
            <p:spPr>
              <a:xfrm rot="5400000">
                <a:off x="7590040" y="3264592"/>
                <a:ext cx="109335" cy="635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209"/>
            <p:cNvGrpSpPr/>
            <p:nvPr/>
          </p:nvGrpSpPr>
          <p:grpSpPr>
            <a:xfrm>
              <a:off x="3064033" y="2074133"/>
              <a:ext cx="708179" cy="584809"/>
              <a:chOff x="6997699" y="2966835"/>
              <a:chExt cx="1294015" cy="1068590"/>
            </a:xfrm>
          </p:grpSpPr>
          <p:sp>
            <p:nvSpPr>
              <p:cNvPr id="75" name="Oval 74"/>
              <p:cNvSpPr>
                <a:spLocks noChangeAspect="1"/>
              </p:cNvSpPr>
              <p:nvPr/>
            </p:nvSpPr>
            <p:spPr>
              <a:xfrm>
                <a:off x="6997699" y="3789160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76" name="Oval 75"/>
              <p:cNvSpPr>
                <a:spLocks noChangeAspect="1"/>
              </p:cNvSpPr>
              <p:nvPr/>
            </p:nvSpPr>
            <p:spPr>
              <a:xfrm>
                <a:off x="7169149" y="33732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77" name="Oval 76"/>
              <p:cNvSpPr>
                <a:spLocks noChangeAspect="1"/>
              </p:cNvSpPr>
              <p:nvPr/>
            </p:nvSpPr>
            <p:spPr>
              <a:xfrm>
                <a:off x="7518399" y="33224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78" name="Oval 77"/>
              <p:cNvSpPr>
                <a:spLocks noChangeAspect="1"/>
              </p:cNvSpPr>
              <p:nvPr/>
            </p:nvSpPr>
            <p:spPr>
              <a:xfrm>
                <a:off x="7893049" y="33732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79" name="Oval 78"/>
              <p:cNvSpPr>
                <a:spLocks noChangeAspect="1"/>
              </p:cNvSpPr>
              <p:nvPr/>
            </p:nvSpPr>
            <p:spPr>
              <a:xfrm>
                <a:off x="8045449" y="3789160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80" name="Oval 79"/>
              <p:cNvSpPr>
                <a:spLocks noChangeAspect="1"/>
              </p:cNvSpPr>
              <p:nvPr/>
            </p:nvSpPr>
            <p:spPr>
              <a:xfrm>
                <a:off x="7524749" y="29668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cxnSp>
            <p:nvCxnSpPr>
              <p:cNvPr id="81" name="Straight Connector 80"/>
              <p:cNvCxnSpPr>
                <a:stCxn id="75" idx="0"/>
                <a:endCxn id="76" idx="3"/>
              </p:cNvCxnSpPr>
              <p:nvPr/>
            </p:nvCxnSpPr>
            <p:spPr>
              <a:xfrm rot="5400000" flipH="1" flipV="1">
                <a:off x="7060161" y="3644107"/>
                <a:ext cx="205725" cy="84382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>
                <a:stCxn id="77" idx="2"/>
                <a:endCxn id="76" idx="6"/>
              </p:cNvCxnSpPr>
              <p:nvPr/>
            </p:nvCxnSpPr>
            <p:spPr>
              <a:xfrm rot="10800000" flipV="1">
                <a:off x="7415415" y="3445568"/>
                <a:ext cx="102985" cy="5080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>
                <a:stCxn id="78" idx="2"/>
                <a:endCxn id="77" idx="6"/>
              </p:cNvCxnSpPr>
              <p:nvPr/>
            </p:nvCxnSpPr>
            <p:spPr>
              <a:xfrm rot="10800000">
                <a:off x="7764665" y="3445568"/>
                <a:ext cx="128385" cy="5080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78" idx="5"/>
                <a:endCxn id="79" idx="0"/>
              </p:cNvCxnSpPr>
              <p:nvPr/>
            </p:nvCxnSpPr>
            <p:spPr>
              <a:xfrm rot="16200000" flipH="1">
                <a:off x="8033053" y="3653630"/>
                <a:ext cx="205725" cy="65333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80" idx="4"/>
                <a:endCxn id="77" idx="0"/>
              </p:cNvCxnSpPr>
              <p:nvPr/>
            </p:nvCxnSpPr>
            <p:spPr>
              <a:xfrm rot="5400000">
                <a:off x="7590040" y="3264592"/>
                <a:ext cx="109335" cy="635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209"/>
            <p:cNvGrpSpPr/>
            <p:nvPr/>
          </p:nvGrpSpPr>
          <p:grpSpPr>
            <a:xfrm>
              <a:off x="4439795" y="2074133"/>
              <a:ext cx="708179" cy="584809"/>
              <a:chOff x="6997699" y="2966835"/>
              <a:chExt cx="1294015" cy="1068590"/>
            </a:xfrm>
          </p:grpSpPr>
          <p:sp>
            <p:nvSpPr>
              <p:cNvPr id="64" name="Oval 63"/>
              <p:cNvSpPr>
                <a:spLocks noChangeAspect="1"/>
              </p:cNvSpPr>
              <p:nvPr/>
            </p:nvSpPr>
            <p:spPr>
              <a:xfrm>
                <a:off x="6997699" y="3789160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65" name="Oval 64"/>
              <p:cNvSpPr>
                <a:spLocks noChangeAspect="1"/>
              </p:cNvSpPr>
              <p:nvPr/>
            </p:nvSpPr>
            <p:spPr>
              <a:xfrm>
                <a:off x="7169149" y="33732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66" name="Oval 65"/>
              <p:cNvSpPr>
                <a:spLocks noChangeAspect="1"/>
              </p:cNvSpPr>
              <p:nvPr/>
            </p:nvSpPr>
            <p:spPr>
              <a:xfrm>
                <a:off x="7518399" y="33224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67" name="Oval 66"/>
              <p:cNvSpPr>
                <a:spLocks noChangeAspect="1"/>
              </p:cNvSpPr>
              <p:nvPr/>
            </p:nvSpPr>
            <p:spPr>
              <a:xfrm>
                <a:off x="7893049" y="33732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68" name="Oval 67"/>
              <p:cNvSpPr>
                <a:spLocks noChangeAspect="1"/>
              </p:cNvSpPr>
              <p:nvPr/>
            </p:nvSpPr>
            <p:spPr>
              <a:xfrm>
                <a:off x="8045449" y="3789160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69" name="Oval 68"/>
              <p:cNvSpPr>
                <a:spLocks noChangeAspect="1"/>
              </p:cNvSpPr>
              <p:nvPr/>
            </p:nvSpPr>
            <p:spPr>
              <a:xfrm>
                <a:off x="7524749" y="29668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cxnSp>
            <p:nvCxnSpPr>
              <p:cNvPr id="70" name="Straight Connector 69"/>
              <p:cNvCxnSpPr>
                <a:stCxn id="64" idx="0"/>
                <a:endCxn id="65" idx="3"/>
              </p:cNvCxnSpPr>
              <p:nvPr/>
            </p:nvCxnSpPr>
            <p:spPr>
              <a:xfrm rot="5400000" flipH="1" flipV="1">
                <a:off x="7060161" y="3644107"/>
                <a:ext cx="205725" cy="84382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66" idx="2"/>
                <a:endCxn id="65" idx="6"/>
              </p:cNvCxnSpPr>
              <p:nvPr/>
            </p:nvCxnSpPr>
            <p:spPr>
              <a:xfrm rot="10800000" flipV="1">
                <a:off x="7415415" y="3445568"/>
                <a:ext cx="102985" cy="5080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67" idx="2"/>
                <a:endCxn id="66" idx="6"/>
              </p:cNvCxnSpPr>
              <p:nvPr/>
            </p:nvCxnSpPr>
            <p:spPr>
              <a:xfrm rot="10800000">
                <a:off x="7764665" y="3445568"/>
                <a:ext cx="128385" cy="5080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67" idx="5"/>
                <a:endCxn id="68" idx="0"/>
              </p:cNvCxnSpPr>
              <p:nvPr/>
            </p:nvCxnSpPr>
            <p:spPr>
              <a:xfrm rot="16200000" flipH="1">
                <a:off x="8033053" y="3653630"/>
                <a:ext cx="205725" cy="65333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69" idx="4"/>
                <a:endCxn id="66" idx="0"/>
              </p:cNvCxnSpPr>
              <p:nvPr/>
            </p:nvCxnSpPr>
            <p:spPr>
              <a:xfrm rot="5400000">
                <a:off x="7590040" y="3264592"/>
                <a:ext cx="109335" cy="635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209"/>
            <p:cNvGrpSpPr/>
            <p:nvPr/>
          </p:nvGrpSpPr>
          <p:grpSpPr>
            <a:xfrm>
              <a:off x="6382994" y="2074133"/>
              <a:ext cx="708179" cy="584809"/>
              <a:chOff x="6997699" y="2966835"/>
              <a:chExt cx="1294015" cy="1068590"/>
            </a:xfrm>
          </p:grpSpPr>
          <p:sp>
            <p:nvSpPr>
              <p:cNvPr id="53" name="Oval 52"/>
              <p:cNvSpPr>
                <a:spLocks noChangeAspect="1"/>
              </p:cNvSpPr>
              <p:nvPr/>
            </p:nvSpPr>
            <p:spPr>
              <a:xfrm>
                <a:off x="6997699" y="3789160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54" name="Oval 53"/>
              <p:cNvSpPr>
                <a:spLocks noChangeAspect="1"/>
              </p:cNvSpPr>
              <p:nvPr/>
            </p:nvSpPr>
            <p:spPr>
              <a:xfrm>
                <a:off x="7169149" y="33732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55" name="Oval 54"/>
              <p:cNvSpPr>
                <a:spLocks noChangeAspect="1"/>
              </p:cNvSpPr>
              <p:nvPr/>
            </p:nvSpPr>
            <p:spPr>
              <a:xfrm>
                <a:off x="7518399" y="33224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56" name="Oval 55"/>
              <p:cNvSpPr>
                <a:spLocks noChangeAspect="1"/>
              </p:cNvSpPr>
              <p:nvPr/>
            </p:nvSpPr>
            <p:spPr>
              <a:xfrm>
                <a:off x="7893049" y="33732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57" name="Oval 56"/>
              <p:cNvSpPr>
                <a:spLocks noChangeAspect="1"/>
              </p:cNvSpPr>
              <p:nvPr/>
            </p:nvSpPr>
            <p:spPr>
              <a:xfrm>
                <a:off x="8045449" y="3789160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58" name="Oval 57"/>
              <p:cNvSpPr>
                <a:spLocks noChangeAspect="1"/>
              </p:cNvSpPr>
              <p:nvPr/>
            </p:nvSpPr>
            <p:spPr>
              <a:xfrm>
                <a:off x="7524749" y="29668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cxnSp>
            <p:nvCxnSpPr>
              <p:cNvPr id="59" name="Straight Connector 58"/>
              <p:cNvCxnSpPr>
                <a:stCxn id="53" idx="0"/>
                <a:endCxn id="54" idx="3"/>
              </p:cNvCxnSpPr>
              <p:nvPr/>
            </p:nvCxnSpPr>
            <p:spPr>
              <a:xfrm rot="5400000" flipH="1" flipV="1">
                <a:off x="7060161" y="3644107"/>
                <a:ext cx="205725" cy="84382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55" idx="2"/>
                <a:endCxn id="54" idx="6"/>
              </p:cNvCxnSpPr>
              <p:nvPr/>
            </p:nvCxnSpPr>
            <p:spPr>
              <a:xfrm rot="10800000" flipV="1">
                <a:off x="7415415" y="3445568"/>
                <a:ext cx="102985" cy="5080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stCxn id="56" idx="2"/>
                <a:endCxn id="55" idx="6"/>
              </p:cNvCxnSpPr>
              <p:nvPr/>
            </p:nvCxnSpPr>
            <p:spPr>
              <a:xfrm rot="10800000">
                <a:off x="7764665" y="3445568"/>
                <a:ext cx="128385" cy="5080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>
                <a:stCxn id="56" idx="5"/>
                <a:endCxn id="57" idx="0"/>
              </p:cNvCxnSpPr>
              <p:nvPr/>
            </p:nvCxnSpPr>
            <p:spPr>
              <a:xfrm rot="16200000" flipH="1">
                <a:off x="8033053" y="3653630"/>
                <a:ext cx="205725" cy="65333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>
                <a:stCxn id="58" idx="4"/>
                <a:endCxn id="55" idx="0"/>
              </p:cNvCxnSpPr>
              <p:nvPr/>
            </p:nvCxnSpPr>
            <p:spPr>
              <a:xfrm rot="5400000">
                <a:off x="7590040" y="3264592"/>
                <a:ext cx="109335" cy="635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Arrow Connector 48"/>
            <p:cNvCxnSpPr/>
            <p:nvPr/>
          </p:nvCxnSpPr>
          <p:spPr>
            <a:xfrm>
              <a:off x="2518835" y="2392469"/>
              <a:ext cx="349251" cy="994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3887411" y="2391342"/>
              <a:ext cx="469902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5620088" y="2128737"/>
              <a:ext cx="344039" cy="3618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…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>
              <a:off x="5957674" y="2391328"/>
              <a:ext cx="342838" cy="645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7" name="Straight Arrow Connector 96"/>
          <p:cNvCxnSpPr/>
          <p:nvPr/>
        </p:nvCxnSpPr>
        <p:spPr>
          <a:xfrm>
            <a:off x="4958660" y="1948151"/>
            <a:ext cx="262465" cy="49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04-18 at 11.59.01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773" y="1098641"/>
            <a:ext cx="12306300" cy="3822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race-prose-schematic-vertical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l="64780" b="57263"/>
              <a:stretch>
                <a:fillRect/>
              </a:stretch>
            </p:blipFill>
          </mc:Choice>
          <mc:Fallback>
            <p:blipFill>
              <a:blip r:embed="rId3"/>
              <a:srcRect l="64780" b="57263"/>
              <a:stretch>
                <a:fillRect/>
              </a:stretch>
            </p:blipFill>
          </mc:Fallback>
        </mc:AlternateContent>
        <p:spPr>
          <a:xfrm>
            <a:off x="6035989" y="199926"/>
            <a:ext cx="2828143" cy="2576010"/>
          </a:xfrm>
          <a:prstGeom prst="rect">
            <a:avLst/>
          </a:prstGeom>
        </p:spPr>
      </p:pic>
      <p:pic>
        <p:nvPicPr>
          <p:cNvPr id="8" name="Picture 7" descr="brace-prose-schematic-vertical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l="64780" t="58219"/>
              <a:stretch>
                <a:fillRect/>
              </a:stretch>
            </p:blipFill>
          </mc:Choice>
          <mc:Fallback>
            <p:blipFill>
              <a:blip r:embed="rId3"/>
              <a:srcRect l="64780" t="58219"/>
              <a:stretch>
                <a:fillRect/>
              </a:stretch>
            </p:blipFill>
          </mc:Fallback>
        </mc:AlternateContent>
        <p:spPr>
          <a:xfrm>
            <a:off x="9762847" y="228749"/>
            <a:ext cx="2828143" cy="25183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8929598" y="1322498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890318" y="733266"/>
            <a:ext cx="851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filter &amp; refine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677560" y="268845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Cascade level </a:t>
            </a:r>
            <a:r>
              <a:rPr lang="en-US" dirty="0" err="1" smtClean="0"/>
              <a:t>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299673" y="2688459"/>
            <a:ext cx="180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Cascade level t+1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24722</TotalTime>
  <Words>483</Words>
  <Application>Microsoft Macintosh PowerPoint</Application>
  <PresentationFormat>Custom</PresentationFormat>
  <Paragraphs>203</Paragraphs>
  <Slides>22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University of Pennsylvania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Ben Sapp</dc:creator>
  <cp:lastModifiedBy>Ben Sapp</cp:lastModifiedBy>
  <cp:revision>7</cp:revision>
  <dcterms:created xsi:type="dcterms:W3CDTF">2012-04-13T22:46:26Z</dcterms:created>
  <dcterms:modified xsi:type="dcterms:W3CDTF">2012-05-01T02:49:14Z</dcterms:modified>
</cp:coreProperties>
</file>